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diagrams/layout6.xml" ContentType="application/vnd.openxmlformats-officedocument.drawingml.diagramLayout+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data5.xml" ContentType="application/vnd.openxmlformats-officedocument.drawingml.diagramData+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3"/>
  </p:notesMasterIdLst>
  <p:sldIdLst>
    <p:sldId id="355" r:id="rId2"/>
    <p:sldId id="567" r:id="rId3"/>
    <p:sldId id="568" r:id="rId4"/>
    <p:sldId id="569" r:id="rId5"/>
    <p:sldId id="570" r:id="rId6"/>
    <p:sldId id="806" r:id="rId7"/>
    <p:sldId id="807" r:id="rId8"/>
    <p:sldId id="1118" r:id="rId9"/>
    <p:sldId id="1119" r:id="rId10"/>
    <p:sldId id="808" r:id="rId11"/>
    <p:sldId id="587" r:id="rId12"/>
    <p:sldId id="814" r:id="rId13"/>
    <p:sldId id="815" r:id="rId14"/>
    <p:sldId id="816" r:id="rId15"/>
    <p:sldId id="817" r:id="rId16"/>
    <p:sldId id="818" r:id="rId17"/>
    <p:sldId id="819" r:id="rId18"/>
    <p:sldId id="830" r:id="rId19"/>
    <p:sldId id="831" r:id="rId20"/>
    <p:sldId id="821" r:id="rId21"/>
    <p:sldId id="822" r:id="rId22"/>
    <p:sldId id="823" r:id="rId23"/>
    <p:sldId id="824" r:id="rId24"/>
    <p:sldId id="1134" r:id="rId25"/>
    <p:sldId id="844" r:id="rId26"/>
    <p:sldId id="845" r:id="rId27"/>
    <p:sldId id="846" r:id="rId28"/>
    <p:sldId id="1135" r:id="rId29"/>
    <p:sldId id="826" r:id="rId30"/>
    <p:sldId id="825" r:id="rId31"/>
    <p:sldId id="829" r:id="rId32"/>
    <p:sldId id="1138" r:id="rId33"/>
    <p:sldId id="1137" r:id="rId34"/>
    <p:sldId id="589" r:id="rId35"/>
    <p:sldId id="590" r:id="rId36"/>
    <p:sldId id="832" r:id="rId37"/>
    <p:sldId id="835" r:id="rId38"/>
    <p:sldId id="609" r:id="rId39"/>
    <p:sldId id="616" r:id="rId40"/>
    <p:sldId id="850" r:id="rId41"/>
    <p:sldId id="852" r:id="rId4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997" autoAdjust="0"/>
    <p:restoredTop sz="72517" autoAdjust="0"/>
  </p:normalViewPr>
  <p:slideViewPr>
    <p:cSldViewPr snapToGrid="0" snapToObjects="1">
      <p:cViewPr varScale="1">
        <p:scale>
          <a:sx n="79" d="100"/>
          <a:sy n="79" d="100"/>
        </p:scale>
        <p:origin x="-2460" y="-96"/>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sq-AL" sz="2600" b="1" dirty="0"/>
            <a:t>Cila nga të mëposhtmet nuk do të binte në përkufizimin e "informacionit të </a:t>
          </a:r>
          <a:r>
            <a:rPr lang="sq-AL" sz="2600" b="1" dirty="0" err="1"/>
            <a:t>abonuesit</a:t>
          </a:r>
          <a:r>
            <a:rPr lang="sq-AL" sz="2600" b="1" dirty="0"/>
            <a:t>"?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sq-AL" b="1">
              <a:solidFill>
                <a:schemeClr val="tx1"/>
              </a:solidFill>
            </a:rPr>
            <a:t>a) Adresa postare e përdoruesit</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sq-AL" b="1">
              <a:solidFill>
                <a:schemeClr val="tx1"/>
              </a:solidFill>
            </a:rPr>
            <a:t>b) E-mailat e përdoruesit</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sq-AL" b="1">
              <a:solidFill>
                <a:schemeClr val="tx1"/>
              </a:solidFill>
            </a:rPr>
            <a:t>c) Numri i telefonit të përdoruesit</a:t>
          </a:r>
        </a:p>
      </dgm:t>
    </dgm:pt>
    <dgm:pt modelId="{6643C99F-6929-4115-B10C-449964C298DB}" type="parTrans" cxnId="{5441ACF7-001D-47E8-BE90-D77A819FBE03}">
      <dgm:prSet/>
      <dgm:spPr/>
      <dgm:t>
        <a:bodyPr/>
        <a:lstStyle/>
        <a:p>
          <a:endParaRPr lang="x-none"/>
        </a:p>
      </dgm:t>
    </dgm:pt>
    <dgm:pt modelId="{9EB8D1B3-16DB-4A75-A7E2-3B79ADD997CE}" type="sibTrans" cxnId="{5441ACF7-001D-47E8-BE90-D77A819FBE03}">
      <dgm:prSet/>
      <dgm:spPr/>
      <dgm:t>
        <a:bodyPr/>
        <a:lstStyle/>
        <a:p>
          <a:endParaRPr lang="x-none"/>
        </a:p>
      </dgm:t>
    </dgm:pt>
    <dgm:pt modelId="{9EFF4F62-79ED-4EA0-85C1-51F88755C8EE}">
      <dgm:prSet phldrT="[Text]"/>
      <dgm:spPr/>
      <dgm:t>
        <a:bodyPr/>
        <a:lstStyle/>
        <a:p>
          <a:r>
            <a:rPr lang="sq-AL" b="1">
              <a:solidFill>
                <a:schemeClr val="tx1"/>
              </a:solidFill>
            </a:rPr>
            <a:t>d) Lista e kontakteve të përdoruesit</a:t>
          </a:r>
        </a:p>
      </dgm:t>
    </dgm:pt>
    <dgm:pt modelId="{8EAFCDE7-4869-4D95-9359-6DA608AB28F0}" type="parTrans" cxnId="{40F08CBE-C0FF-49E9-A14D-59F0F70F60CC}">
      <dgm:prSet/>
      <dgm:spPr/>
      <dgm:t>
        <a:bodyPr/>
        <a:lstStyle/>
        <a:p>
          <a:endParaRPr lang="x-none"/>
        </a:p>
      </dgm:t>
    </dgm:pt>
    <dgm:pt modelId="{D3274077-7919-4B64-B4D8-786A32E9EF73}" type="sibTrans" cxnId="{40F08CBE-C0FF-49E9-A14D-59F0F70F60CC}">
      <dgm:prSet/>
      <dgm:spPr/>
      <dgm:t>
        <a:bodyPr/>
        <a:lstStyle/>
        <a:p>
          <a:endParaRPr lang="x-none"/>
        </a:p>
      </dgm:t>
    </dgm:pt>
    <dgm:pt modelId="{2D567ECC-EE11-40BE-8D44-12DF75E7AAA4}">
      <dgm:prSet phldrT="[Text]"/>
      <dgm:spPr/>
      <dgm:t>
        <a:bodyPr/>
        <a:lstStyle/>
        <a:p>
          <a:r>
            <a:rPr lang="sq-AL" b="1">
              <a:solidFill>
                <a:schemeClr val="tx1"/>
              </a:solidFill>
            </a:rPr>
            <a:t>e) Numri i kredit kartelës së përdoruesit</a:t>
          </a:r>
        </a:p>
      </dgm:t>
    </dgm:pt>
    <dgm:pt modelId="{096A135B-3D51-4C14-B762-4DFFB46136C9}" type="parTrans" cxnId="{45629286-2642-481F-BB3F-C9DC76E6A851}">
      <dgm:prSet/>
      <dgm:spPr/>
      <dgm:t>
        <a:bodyPr/>
        <a:lstStyle/>
        <a:p>
          <a:endParaRPr lang="x-none"/>
        </a:p>
      </dgm:t>
    </dgm:pt>
    <dgm:pt modelId="{352CE29C-C095-4E8D-B62B-E607F5416469}" type="sibTrans" cxnId="{45629286-2642-481F-BB3F-C9DC76E6A851}">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194813"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t>
        <a:bodyPr/>
        <a:lstStyle/>
        <a:p>
          <a:endParaRPr lang="en-US"/>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48323BF3-E48D-4AEF-B89F-47E32787CA90}" type="presOf" srcId="{2D567ECC-EE11-40BE-8D44-12DF75E7AAA4}" destId="{27817E14-DB1F-4D8F-A68A-7A628C5AB32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sq-AL" sz="2600" b="1" dirty="0"/>
            <a:t>Cila nga të mëposhtmet nuk do të binte në përkufizimin e "informacionit të </a:t>
          </a:r>
          <a:r>
            <a:rPr lang="sq-AL" sz="2600" b="1" dirty="0" err="1"/>
            <a:t>abonuesit</a:t>
          </a:r>
          <a:r>
            <a:rPr lang="sq-AL" sz="2600" b="1" dirty="0"/>
            <a:t>"?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sq-AL" b="1">
              <a:solidFill>
                <a:schemeClr val="tx1"/>
              </a:solidFill>
            </a:rPr>
            <a:t>a) Adresa postare e përdoruesit</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sq-AL" b="1">
              <a:solidFill>
                <a:srgbClr val="FF0000"/>
              </a:solidFill>
            </a:rPr>
            <a:t>b) E-mailat e përdoruesit</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sq-AL" b="1">
              <a:solidFill>
                <a:schemeClr val="tx1"/>
              </a:solidFill>
            </a:rPr>
            <a:t>c) Numri i telefonit të përdoruesit</a:t>
          </a:r>
        </a:p>
      </dgm:t>
    </dgm:pt>
    <dgm:pt modelId="{6643C99F-6929-4115-B10C-449964C298DB}" type="parTrans" cxnId="{5441ACF7-001D-47E8-BE90-D77A819FBE03}">
      <dgm:prSet/>
      <dgm:spPr/>
      <dgm:t>
        <a:bodyPr/>
        <a:lstStyle/>
        <a:p>
          <a:endParaRPr lang="x-none"/>
        </a:p>
      </dgm:t>
    </dgm:pt>
    <dgm:pt modelId="{9EB8D1B3-16DB-4A75-A7E2-3B79ADD997CE}" type="sibTrans" cxnId="{5441ACF7-001D-47E8-BE90-D77A819FBE03}">
      <dgm:prSet/>
      <dgm:spPr/>
      <dgm:t>
        <a:bodyPr/>
        <a:lstStyle/>
        <a:p>
          <a:endParaRPr lang="x-none"/>
        </a:p>
      </dgm:t>
    </dgm:pt>
    <dgm:pt modelId="{9EFF4F62-79ED-4EA0-85C1-51F88755C8EE}">
      <dgm:prSet phldrT="[Text]"/>
      <dgm:spPr/>
      <dgm:t>
        <a:bodyPr/>
        <a:lstStyle/>
        <a:p>
          <a:r>
            <a:rPr lang="sq-AL" b="1">
              <a:solidFill>
                <a:srgbClr val="FF0000"/>
              </a:solidFill>
            </a:rPr>
            <a:t>d) Lista e kontakteve të përdoruesit</a:t>
          </a:r>
        </a:p>
      </dgm:t>
    </dgm:pt>
    <dgm:pt modelId="{8EAFCDE7-4869-4D95-9359-6DA608AB28F0}" type="parTrans" cxnId="{40F08CBE-C0FF-49E9-A14D-59F0F70F60CC}">
      <dgm:prSet/>
      <dgm:spPr/>
      <dgm:t>
        <a:bodyPr/>
        <a:lstStyle/>
        <a:p>
          <a:endParaRPr lang="x-none"/>
        </a:p>
      </dgm:t>
    </dgm:pt>
    <dgm:pt modelId="{D3274077-7919-4B64-B4D8-786A32E9EF73}" type="sibTrans" cxnId="{40F08CBE-C0FF-49E9-A14D-59F0F70F60CC}">
      <dgm:prSet/>
      <dgm:spPr/>
      <dgm:t>
        <a:bodyPr/>
        <a:lstStyle/>
        <a:p>
          <a:endParaRPr lang="x-none"/>
        </a:p>
      </dgm:t>
    </dgm:pt>
    <dgm:pt modelId="{2D567ECC-EE11-40BE-8D44-12DF75E7AAA4}">
      <dgm:prSet phldrT="[Text]"/>
      <dgm:spPr/>
      <dgm:t>
        <a:bodyPr/>
        <a:lstStyle/>
        <a:p>
          <a:r>
            <a:rPr lang="sq-AL" b="1">
              <a:solidFill>
                <a:schemeClr val="tx1"/>
              </a:solidFill>
            </a:rPr>
            <a:t>e) Numri i kredit kartelës së përdoruesit</a:t>
          </a:r>
        </a:p>
      </dgm:t>
    </dgm:pt>
    <dgm:pt modelId="{096A135B-3D51-4C14-B762-4DFFB46136C9}" type="parTrans" cxnId="{45629286-2642-481F-BB3F-C9DC76E6A851}">
      <dgm:prSet/>
      <dgm:spPr/>
      <dgm:t>
        <a:bodyPr/>
        <a:lstStyle/>
        <a:p>
          <a:endParaRPr lang="x-none"/>
        </a:p>
      </dgm:t>
    </dgm:pt>
    <dgm:pt modelId="{352CE29C-C095-4E8D-B62B-E607F5416469}" type="sibTrans" cxnId="{45629286-2642-481F-BB3F-C9DC76E6A851}">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194813"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t>
        <a:bodyPr/>
        <a:lstStyle/>
        <a:p>
          <a:endParaRPr lang="en-US"/>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48323BF3-E48D-4AEF-B89F-47E32787CA90}" type="presOf" srcId="{2D567ECC-EE11-40BE-8D44-12DF75E7AAA4}" destId="{27817E14-DB1F-4D8F-A68A-7A628C5AB32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sq-AL" sz="3400" b="1">
              <a:solidFill>
                <a:schemeClr val="tx1"/>
              </a:solidFill>
            </a:rPr>
            <a:t>Të gjithë ofruesit e shërbimeve globale kërkojnë ekzistimin e një traktati të ndihmës juridike të ndërsjellë me një vend për të siguruar të dhëna për atë vend në përputhje me një kërkesë për zbulim emergjent.</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sq-AL" b="1">
              <a:solidFill>
                <a:schemeClr val="tx1"/>
              </a:solidFill>
            </a:rPr>
            <a:t>Saktë</a:t>
          </a:r>
          <a:r>
            <a:rPr lang="sq-AL" b="1">
              <a:solidFill>
                <a:srgbClr val="FF0000"/>
              </a:solidFill>
            </a:rPr>
            <a:t>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sq-AL" b="1">
              <a:solidFill>
                <a:srgbClr val="FF0000"/>
              </a:solidFill>
            </a:rPr>
            <a:t>E pasaktë</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x-none"/>
        </a:p>
      </dgm:t>
    </dgm:pt>
    <dgm:pt modelId="{6643C99F-6929-4115-B10C-449964C298DB}" type="parTrans" cxnId="{5441ACF7-001D-47E8-BE90-D77A819FBE03}">
      <dgm:prSet/>
      <dgm:spPr/>
      <dgm:t>
        <a:bodyPr/>
        <a:lstStyle/>
        <a:p>
          <a:endParaRPr lang="x-none"/>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x-none"/>
        </a:p>
      </dgm:t>
    </dgm:pt>
    <dgm:pt modelId="{8EAFCDE7-4869-4D95-9359-6DA608AB28F0}" type="parTrans" cxnId="{40F08CBE-C0FF-49E9-A14D-59F0F70F60CC}">
      <dgm:prSet/>
      <dgm:spPr/>
      <dgm:t>
        <a:bodyPr/>
        <a:lstStyle/>
        <a:p>
          <a:endParaRPr lang="x-none"/>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x-none"/>
        </a:p>
      </dgm:t>
    </dgm:pt>
    <dgm:pt modelId="{096A135B-3D51-4C14-B762-4DFFB46136C9}" type="parTrans" cxnId="{45629286-2642-481F-BB3F-C9DC76E6A851}">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t>
        <a:bodyPr/>
        <a:lstStyle/>
        <a:p>
          <a:endParaRPr lang="en-US"/>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48323BF3-E48D-4AEF-B89F-47E32787CA90}" type="presOf" srcId="{2D567ECC-EE11-40BE-8D44-12DF75E7AAA4}" destId="{27817E14-DB1F-4D8F-A68A-7A628C5AB32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sq-AL" sz="3000" b="1" dirty="0"/>
            <a:t>Sipas nenit 18, cilat të dhëna nuk mund të kërkohen nga ofruesit e shërbimeve të sektorit privat që ofrojnë shërbime në vendin tuaj?</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sq-AL" b="1">
              <a:solidFill>
                <a:schemeClr val="tx1"/>
              </a:solidFill>
            </a:rPr>
            <a:t>a) Informacioni i abonuesit nga një ofrues i shërbimit të huaj </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sq-AL" b="1">
              <a:solidFill>
                <a:srgbClr val="FF0000"/>
              </a:solidFill>
            </a:rPr>
            <a:t>b) Të dhëna për trafikun e abonuesit nga një ofrues i shërbimit të huaj </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sq-AL" b="1"/>
            <a:t>c) Informacioni i abonuesit nga një ofrues i shërbimit vendor</a:t>
          </a:r>
        </a:p>
      </dgm:t>
    </dgm:pt>
    <dgm:pt modelId="{6643C99F-6929-4115-B10C-449964C298DB}" type="parTrans" cxnId="{5441ACF7-001D-47E8-BE90-D77A819FBE03}">
      <dgm:prSet/>
      <dgm:spPr/>
      <dgm:t>
        <a:bodyPr/>
        <a:lstStyle/>
        <a:p>
          <a:endParaRPr lang="x-none"/>
        </a:p>
      </dgm:t>
    </dgm:pt>
    <dgm:pt modelId="{9EB8D1B3-16DB-4A75-A7E2-3B79ADD997CE}" type="sibTrans" cxnId="{5441ACF7-001D-47E8-BE90-D77A819FBE03}">
      <dgm:prSet/>
      <dgm:spPr/>
      <dgm:t>
        <a:bodyPr/>
        <a:lstStyle/>
        <a:p>
          <a:endParaRPr lang="x-none"/>
        </a:p>
      </dgm:t>
    </dgm:pt>
    <dgm:pt modelId="{9EFF4F62-79ED-4EA0-85C1-51F88755C8EE}">
      <dgm:prSet phldrT="[Text]"/>
      <dgm:spPr/>
      <dgm:t>
        <a:bodyPr/>
        <a:lstStyle/>
        <a:p>
          <a:pPr algn="just"/>
          <a:r>
            <a:rPr lang="sq-AL" b="1"/>
            <a:t>d) Të dhënat e trafikut nga një ofrues vendor i shërbimit </a:t>
          </a:r>
        </a:p>
      </dgm:t>
    </dgm:pt>
    <dgm:pt modelId="{8EAFCDE7-4869-4D95-9359-6DA608AB28F0}" type="parTrans" cxnId="{40F08CBE-C0FF-49E9-A14D-59F0F70F60CC}">
      <dgm:prSet/>
      <dgm:spPr/>
      <dgm:t>
        <a:bodyPr/>
        <a:lstStyle/>
        <a:p>
          <a:endParaRPr lang="x-none"/>
        </a:p>
      </dgm:t>
    </dgm:pt>
    <dgm:pt modelId="{D3274077-7919-4B64-B4D8-786A32E9EF73}" type="sibTrans" cxnId="{40F08CBE-C0FF-49E9-A14D-59F0F70F60CC}">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3473"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sq-AL" sz="3400" b="1">
              <a:solidFill>
                <a:schemeClr val="tx1"/>
              </a:solidFill>
            </a:rPr>
            <a:t>Ofruesit e shërbimeve globale ka më shumë të ngjarë të zbulojnë vullnetarisht të dhëna për vendet që janë palë në Konventën e Budapestit.</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sq-AL" b="1">
              <a:solidFill>
                <a:schemeClr val="tx1"/>
              </a:solidFill>
            </a:rPr>
            <a:t>Saktë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sq-AL" b="1">
              <a:solidFill>
                <a:schemeClr val="tx1"/>
              </a:solidFill>
            </a:rPr>
            <a:t>E pasaktë</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x-none"/>
        </a:p>
      </dgm:t>
    </dgm:pt>
    <dgm:pt modelId="{6643C99F-6929-4115-B10C-449964C298DB}" type="parTrans" cxnId="{5441ACF7-001D-47E8-BE90-D77A819FBE03}">
      <dgm:prSet/>
      <dgm:spPr/>
      <dgm:t>
        <a:bodyPr/>
        <a:lstStyle/>
        <a:p>
          <a:endParaRPr lang="x-none"/>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x-none"/>
        </a:p>
      </dgm:t>
    </dgm:pt>
    <dgm:pt modelId="{8EAFCDE7-4869-4D95-9359-6DA608AB28F0}" type="parTrans" cxnId="{40F08CBE-C0FF-49E9-A14D-59F0F70F60CC}">
      <dgm:prSet/>
      <dgm:spPr/>
      <dgm:t>
        <a:bodyPr/>
        <a:lstStyle/>
        <a:p>
          <a:endParaRPr lang="x-none"/>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x-none"/>
        </a:p>
      </dgm:t>
    </dgm:pt>
    <dgm:pt modelId="{096A135B-3D51-4C14-B762-4DFFB46136C9}" type="parTrans" cxnId="{45629286-2642-481F-BB3F-C9DC76E6A851}">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t>
        <a:bodyPr/>
        <a:lstStyle/>
        <a:p>
          <a:endParaRPr lang="en-US"/>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48323BF3-E48D-4AEF-B89F-47E32787CA90}" type="presOf" srcId="{2D567ECC-EE11-40BE-8D44-12DF75E7AAA4}" destId="{27817E14-DB1F-4D8F-A68A-7A628C5AB32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sq-AL" sz="3400" b="1">
              <a:solidFill>
                <a:schemeClr val="tx1"/>
              </a:solidFill>
            </a:rPr>
            <a:t>Ofruesit e shërbimeve globale ka më shumë të ngjarë të zbulojnë vullnetarisht të dhëna për vendet që janë palë në Konventën e Budapestit.</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sq-AL" b="1">
              <a:solidFill>
                <a:srgbClr val="FF0000"/>
              </a:solidFill>
            </a:rPr>
            <a:t>Saktë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sq-AL" b="1">
              <a:solidFill>
                <a:schemeClr val="tx1"/>
              </a:solidFill>
            </a:rPr>
            <a:t>E pasaktë</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x-none"/>
        </a:p>
      </dgm:t>
    </dgm:pt>
    <dgm:pt modelId="{6643C99F-6929-4115-B10C-449964C298DB}" type="parTrans" cxnId="{5441ACF7-001D-47E8-BE90-D77A819FBE03}">
      <dgm:prSet/>
      <dgm:spPr/>
      <dgm:t>
        <a:bodyPr/>
        <a:lstStyle/>
        <a:p>
          <a:endParaRPr lang="x-none"/>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x-none"/>
        </a:p>
      </dgm:t>
    </dgm:pt>
    <dgm:pt modelId="{8EAFCDE7-4869-4D95-9359-6DA608AB28F0}" type="parTrans" cxnId="{40F08CBE-C0FF-49E9-A14D-59F0F70F60CC}">
      <dgm:prSet/>
      <dgm:spPr/>
      <dgm:t>
        <a:bodyPr/>
        <a:lstStyle/>
        <a:p>
          <a:endParaRPr lang="x-none"/>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x-none"/>
        </a:p>
      </dgm:t>
    </dgm:pt>
    <dgm:pt modelId="{096A135B-3D51-4C14-B762-4DFFB46136C9}" type="parTrans" cxnId="{45629286-2642-481F-BB3F-C9DC76E6A851}">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t>
        <a:bodyPr/>
        <a:lstStyle/>
        <a:p>
          <a:endParaRPr lang="en-US"/>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48323BF3-E48D-4AEF-B89F-47E32787CA90}" type="presOf" srcId="{2D567ECC-EE11-40BE-8D44-12DF75E7AAA4}" destId="{27817E14-DB1F-4D8F-A68A-7A628C5AB32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4/27/2021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xmlns=""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This session will be divided into 6 parts.</a:t>
            </a:r>
          </a:p>
          <a:p>
            <a:r>
              <a:rPr lang="en-GB" sz="1200" dirty="0"/>
              <a:t>The first part of the session will review key definitions.</a:t>
            </a:r>
          </a:p>
          <a:p>
            <a:r>
              <a:rPr lang="en-GB" sz="1200" dirty="0"/>
              <a:t>The second part of the session will look at cooperation with domestic service providers.</a:t>
            </a:r>
          </a:p>
          <a:p>
            <a:r>
              <a:rPr lang="en-GB" sz="1200" dirty="0"/>
              <a:t>The third part of the session will look at cooperation with foreign service providers for data acquisition. </a:t>
            </a:r>
          </a:p>
          <a:p>
            <a:r>
              <a:rPr lang="en-GB" sz="1200" dirty="0"/>
              <a:t>The fourth part of the session will provide an overview of cooperation with foreign service providers for illegal content removal.</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The fifth part of the session will summarise the session objectives.</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xmlns="" val="14079049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third part will provide an overview of cooperation with foreign service providers with respect to data acquisition (i.e. obtaining electronic evidence from service providers which do not have a legal presence in the country seeking the evidence). </a:t>
            </a:r>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xmlns="" val="14092432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dirty="0"/>
              <a:t>Given the global nature of the internet, it is not uncommon for any service provider to make its services available in jurisdictions where it does not have a legal presence. For example:</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Google has offices across 40 countries</a:t>
            </a:r>
          </a:p>
          <a:p>
            <a:r>
              <a:rPr lang="en-US" dirty="0"/>
              <a:t>Facebook has offices across 35 countries</a:t>
            </a:r>
          </a:p>
          <a:p>
            <a:r>
              <a:rPr lang="en-US" dirty="0"/>
              <a:t>Twitter has offices across 19 countries</a:t>
            </a:r>
          </a:p>
          <a:p>
            <a:endParaRPr lang="en-US" dirty="0"/>
          </a:p>
          <a:p>
            <a:r>
              <a:rPr lang="en-US" dirty="0"/>
              <a:t>This is much less than the number of countries these platforms operate in.</a:t>
            </a:r>
          </a:p>
          <a:p>
            <a:endParaRPr lang="en-US" dirty="0"/>
          </a:p>
          <a:p>
            <a:r>
              <a:rPr lang="en-US" dirty="0"/>
              <a:t>Given traditional legal principles and international law norms, there tends to be a challenge for many countries to effectively construct long-arm jurisdiction. This slide highlights some options available for cooperation with foreign service providers, namely:</a:t>
            </a:r>
          </a:p>
          <a:p>
            <a:pPr marL="800100" lvl="1" indent="-342900" algn="just">
              <a:buFont typeface="Wingdings" pitchFamily="2" charset="2"/>
              <a:buChar char="ü"/>
              <a:defRPr/>
            </a:pPr>
            <a:r>
              <a:rPr lang="en-GB" sz="1200" dirty="0"/>
              <a:t>MLA frameworks</a:t>
            </a:r>
          </a:p>
          <a:p>
            <a:pPr marL="800100" lvl="1" indent="-342900" algn="just">
              <a:buFont typeface="Wingdings" pitchFamily="2" charset="2"/>
              <a:buChar char="ü"/>
              <a:defRPr/>
            </a:pPr>
            <a:r>
              <a:rPr lang="en-GB" sz="1200" dirty="0"/>
              <a:t>Emergency disclosure requests</a:t>
            </a:r>
          </a:p>
          <a:p>
            <a:pPr marL="800100" lvl="1" indent="-342900" algn="just">
              <a:buFont typeface="Wingdings" pitchFamily="2" charset="2"/>
              <a:buChar char="ü"/>
              <a:defRPr/>
            </a:pPr>
            <a:r>
              <a:rPr lang="en-GB" sz="1200" dirty="0"/>
              <a:t>Production orders</a:t>
            </a:r>
          </a:p>
          <a:p>
            <a:pPr marL="800100" lvl="1" indent="-342900" algn="just">
              <a:buFont typeface="Wingdings" pitchFamily="2" charset="2"/>
              <a:buChar char="ü"/>
              <a:defRPr/>
            </a:pPr>
            <a:r>
              <a:rPr lang="en-GB" sz="1200" dirty="0"/>
              <a:t>Trans-border access with consent</a:t>
            </a:r>
          </a:p>
          <a:p>
            <a:pPr marL="800100" lvl="1" indent="-342900" algn="just">
              <a:buFont typeface="Wingdings" pitchFamily="2" charset="2"/>
              <a:buChar char="ü"/>
              <a:defRPr/>
            </a:pPr>
            <a:r>
              <a:rPr lang="en-GB" sz="1200" dirty="0"/>
              <a:t>Voluntary cooperation </a:t>
            </a:r>
          </a:p>
          <a:p>
            <a:endParaRPr lang="en-US" dirty="0"/>
          </a:p>
          <a:p>
            <a:endParaRPr lang="en-US" dirty="0"/>
          </a:p>
          <a:p>
            <a:r>
              <a:rPr lang="en-US" dirty="0"/>
              <a:t>The right side of the slide introduces cooperation through MLA frameworks. MLA frameworks (usually known as mutual legal assistance treaties) can be used to seek cooperation from foreign service providers. This would usually entail a central authority of the requesting state making a formal mutual assistance request to the central authority of the requested state. The central authority of the requested state will then exercise domestic procedural powers in accordance with domestic law and obtain the evidence from the service provider. Once this information has been obtained, it will be transmitted to the central authority of the requesting state.</a:t>
            </a:r>
          </a:p>
          <a:p>
            <a:endParaRPr lang="en-US" dirty="0"/>
          </a:p>
          <a:p>
            <a:r>
              <a:rPr lang="en-US" dirty="0"/>
              <a:t>While MLA frameworks are a legally binding mechanism to compel foreign service providers, they tend to be relatively slow and cumbersome.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xmlns="" val="9949009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how many global service providers such as Google, Facebook and Twitter require a request made in accordance with a mutual legal assistance treaty to disclose subscriber information.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xmlns="" val="5331301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b="0" dirty="0"/>
              <a:t>These slides explain how emergency disclosure requests can be used to get cooperation from foreign service providers. </a:t>
            </a:r>
          </a:p>
          <a:p>
            <a:endParaRPr lang="en-US" dirty="0"/>
          </a:p>
          <a:p>
            <a:endParaRPr lang="en-US" dirty="0"/>
          </a:p>
          <a:p>
            <a:r>
              <a:rPr lang="en-US" dirty="0"/>
              <a:t>As mentioned on a previous slide, the process for obtaining information from mutual legal assistance treaties tends to be quite slow and may not be appropriate for emergency cases. Many global service providers disclose data in emergency cases even the absence of a request made pursuant to a mutual legal assistance treaty. Such requests must demonstrate that disclosure is necessary to prevent death or serious bodily harm – though different service providers have varying criteria for emergency disclosure. It is important to note that emergency disclosure, unlike a disclosure request made pursuant to an MLAT, is not legally binding on foreign service providers.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xmlns="" val="11885830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template of the Emergency Disclosure Request Form for Google. The trainer can take the participants through each of the required fields to demonstrate, as one example, what kind of information must be shared with a service provider when making an emergency disclosure request.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xmlns="" val="26955535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template of the Emergency Disclosure Request Form for Google. The trainer can take the participants through each of the required fields to demonstrate, as one example, what kind of information must be shared with a service provider when making an emergency disclosure request.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xmlns="" val="9962929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template of the Emergency Disclosure Request Form for Google. The trainer can take the participants through each of the required fields to demonstrate, as one example, what kind of information must be shared with a service provider when making an emergency disclosure request.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xmlns="" val="36534129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shows the template of the Emergency Disclosure Request Form for Apple. The trainer can take the participants through each of the required fields to demonstrate, as one example, what kind of information must be shared with a service provider when making an emergency disclosure request. </a:t>
            </a:r>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xmlns="" val="26397711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shows the template of the Emergency Disclosure Request Form for Apple. The trainer can take the participants through each of the required fields to demonstrate, as one example, what kind of information must be shared with a service provider when making an emergency disclosure request. </a:t>
            </a:r>
            <a:endParaRPr lang="x-none" dirty="0"/>
          </a:p>
          <a:p>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xmlns="" val="11146030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trainer should use these slides to conduct a demonstration of how the Facebook Emergency Request portal works.</a:t>
            </a:r>
          </a:p>
          <a:p>
            <a:endParaRPr lang="en-US" dirty="0"/>
          </a:p>
          <a:p>
            <a:r>
              <a:rPr lang="en-US" dirty="0"/>
              <a:t>The trainer should explain that this portal is only available to law enforcement agents who use approved email addresses.</a:t>
            </a:r>
          </a:p>
          <a:p>
            <a:endParaRPr lang="en-US" dirty="0"/>
          </a:p>
          <a:p>
            <a:r>
              <a:rPr lang="en-US" dirty="0"/>
              <a:t>In this screenshot, the law enforcement official must first request access, which is only granted for periods of one hour each.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xmlns="" val="2227873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This slide outlines the objectives of this session. It underscores what participants should expect to learn from the slides. The participants can be informed that this slide will be revisited at the end of the session to assess whether the objectives were met. </a:t>
            </a:r>
          </a:p>
          <a:p>
            <a:endParaRPr lang="en-GB" sz="1200" dirty="0"/>
          </a:p>
          <a:p>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xmlns="" val="3994166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the law enforcement official is granted access to the portal, they must select “Make a Record Request” and then complete the form, providing information about the legal process (i.e. court order or otherwise), select the nature of the case, identify the Facebook or Instagram account in question and the date on which the account was identified, provide a duration for which records are being requested, and importantly, providing additional context. </a:t>
            </a:r>
          </a:p>
          <a:p>
            <a:endParaRPr lang="en-US" dirty="0"/>
          </a:p>
          <a:p>
            <a:r>
              <a:rPr lang="en-US" dirty="0"/>
              <a:t>(form continued on next slide)</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xmlns="" val="20766044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options available when making an emergency request. The trainer should explain that the scope of emergency requests is limited, and would cover cases such as those listed on the screen. </a:t>
            </a:r>
          </a:p>
          <a:p>
            <a:endParaRPr lang="en-US" dirty="0"/>
          </a:p>
          <a:p>
            <a:r>
              <a:rPr lang="en-US" dirty="0"/>
              <a:t>(form continued on next slide)</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xmlns="" val="33716200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law enforcement official will be required to attach relevant documentation which may include supporting materials such as those listed on the slide.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xmlns="" val="22572213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t>
            </a:r>
            <a:r>
              <a:rPr lang="en-US" b="1" dirty="0"/>
              <a:t>False</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0" dirty="0">
                <a:solidFill>
                  <a:srgbClr val="FF0000"/>
                </a:solidFill>
              </a:rPr>
              <a:t>Many global service providers disclose data pursuant to an emergency disclosure request, even if the country in which they are based does not have an MLAT with the country which is making the emergency disclosure request. </a:t>
            </a:r>
            <a:endParaRPr lang="x-none" b="0"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xmlns="" val="21505902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0" dirty="0"/>
              <a:t>These slides explain how production orders can be used to get cooperation from foreign service providers. </a:t>
            </a:r>
          </a:p>
          <a:p>
            <a:endParaRPr lang="en-US" b="0" dirty="0"/>
          </a:p>
          <a:p>
            <a:endParaRPr lang="en-US" b="0" dirty="0"/>
          </a:p>
          <a:p>
            <a:r>
              <a:rPr lang="en-US" b="0" dirty="0"/>
              <a:t>On the left side, this slide shows the text of Article 18 of the Budapest Convention with one element (“</a:t>
            </a:r>
            <a:r>
              <a:rPr lang="en-US" sz="1200" b="0" dirty="0">
                <a:solidFill>
                  <a:srgbClr val="FF0000"/>
                </a:solidFill>
                <a:latin typeface="+mj-lt"/>
              </a:rPr>
              <a:t>offering its services in the territory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en-US" dirty="0"/>
              <a:t>Article 18,1,b</a:t>
            </a:r>
            <a:r>
              <a:rPr lang="en-US" baseline="0" dirty="0"/>
              <a:t> has a more limited scope as compared to Article 18,1,a, in the sense that it applies only to service providers; and thus does not apply to any natural or legal persons that do not fall under the definition of service providers.</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baseline="0" dirty="0">
                <a:solidFill>
                  <a:schemeClr val="tx1"/>
                </a:solidFill>
                <a:effectLst/>
                <a:latin typeface="+mn-lt"/>
                <a:ea typeface="+mn-ea"/>
                <a:cs typeface="+mn-cs"/>
              </a:rPr>
              <a:t>However, it is not limited in terms of physical location of the service provider, and applies so long as the service provider is offering services in the territory of the Party.</a:t>
            </a:r>
            <a:endParaRPr lang="en-US" sz="1200" kern="1200" dirty="0">
              <a:solidFill>
                <a:schemeClr val="tx1"/>
              </a:solidFill>
              <a:effectLst/>
              <a:latin typeface="+mn-lt"/>
              <a:ea typeface="+mn-ea"/>
              <a:cs typeface="+mn-cs"/>
            </a:endParaRPr>
          </a:p>
          <a:p>
            <a:endParaRPr lang="en-US" dirty="0"/>
          </a:p>
          <a:p>
            <a:r>
              <a:rPr lang="en-US" dirty="0"/>
              <a:t>The</a:t>
            </a:r>
            <a:r>
              <a:rPr lang="en-US" baseline="0" dirty="0"/>
              <a:t> slide lists some of the determining factors to be taken into account when gauging whether a service provider is offering services in a particular territory.</a:t>
            </a:r>
          </a:p>
          <a:p>
            <a:endParaRPr lang="en-US" baseline="0" dirty="0"/>
          </a:p>
          <a:p>
            <a:r>
              <a:rPr lang="en-US" baseline="0" dirty="0"/>
              <a:t>The trainer can then refer to the Guidance Note on Article 18 (see next slide)</a:t>
            </a:r>
            <a:endParaRPr lang="en-US"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xmlns="" val="38314549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b="0" dirty="0"/>
              <a:t>This slide shows a screenshot of the Guidance Note on Article 18, which elaborates how the power under Article 18.1.b can be used to seek the production of subscriber information from service providers that do not have a legal presence in a particular country. </a:t>
            </a:r>
            <a:endParaRPr lang="en-US"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xmlns="" val="26947813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how Article 18.1.b. allows seeking direct cooperation from foreign service providers by issuing production orders for subscriber information.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xmlns="" val="29526316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t>
            </a:r>
            <a:r>
              <a:rPr lang="en-US" b="0" dirty="0"/>
              <a:t>b) Traffic data from a foreign service provider.</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b="0" dirty="0"/>
              <a:t>This is because the scope of Article 18.1.b only relates to subscriber information and would not enable ordering production of traffic data from a foreign service provider.</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b="0" dirty="0"/>
              <a:t>The remaining options are covered under Article 181.a. and 18.1.b.</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xmlns="" val="1241466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b="0" dirty="0"/>
              <a:t>These slides explain how trans-border access provisions can be used to get cooperation from foreign service providers. </a:t>
            </a:r>
          </a:p>
          <a:p>
            <a:endParaRPr lang="en-US" b="0" dirty="0"/>
          </a:p>
          <a:p>
            <a:r>
              <a:rPr lang="en-US" b="0" dirty="0"/>
              <a:t>On the left side, this slide shows the text of Article 32 of the Budapest Convention with one element (“without the authorization of another party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r>
              <a:rPr lang="en-US" dirty="0"/>
              <a:t>The trainer should emphasize that while most of the international cooperation provisions of the Budapest Convention require </a:t>
            </a:r>
            <a:r>
              <a:rPr lang="en-US" dirty="0" err="1"/>
              <a:t>authorisation</a:t>
            </a:r>
            <a:r>
              <a:rPr lang="en-US" dirty="0"/>
              <a:t> of another state, Article 32 is different in that it may be used to obtain electronic evidence from another jurisdiction even if the state where such evidence resides does not give its </a:t>
            </a:r>
            <a:r>
              <a:rPr lang="en-US" dirty="0" err="1"/>
              <a:t>authorisation</a:t>
            </a:r>
            <a:r>
              <a:rPr lang="en-US" dirty="0"/>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is one of the conditions that allows for transborder access to data without the </a:t>
            </a:r>
            <a:r>
              <a:rPr lang="en-US" dirty="0" err="1"/>
              <a:t>authorisation</a:t>
            </a:r>
            <a:r>
              <a:rPr lang="en-US" dirty="0"/>
              <a:t> of the party where the data is stored – i.e. that the data is publicly available data (open source). The slides explain that if a portion of a website is closed to the general public, then it is not considered publicly available for the purposes of Article 32.a. The geographical location data of the data is irrelevant when accessing publicly available data – so it is irrelevant whether it is stored within or outside a Budapest Convention party.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Unlike the power to access publicly available data which may be exercised in relation to data stored anywhere, the power to access data with consent is only available when the data sought is located in another Budapest Convention party.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power to access data trans-border may be exercised on the basis of lawful and voluntary consent obtained from the person who has authority to disclose the data. The slide explains the scope of the term lawful and voluntary consent, and how it can be used to obtain data from foreign service providers without going through mutual assistance channels. It is important to note that in many jurisdictions, the agreement to “general terms of service” of service providers may not qualify as specific, explicit consent that would be required to enable disclosure of information to foreign governments.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Who is a person that is "lawfully </a:t>
            </a:r>
            <a:r>
              <a:rPr lang="en-US" dirty="0" err="1"/>
              <a:t>authorised</a:t>
            </a:r>
            <a:r>
              <a:rPr lang="en-US" dirty="0"/>
              <a:t>" to disclose data may vary depending on the circumstances, the nature of the person and the applicable law concerned. For example, a person’s e-mail may be stored in another country by a service provider, or a person may intentionally store data in another country. These persons may retrieve the data and, provided that they have the lawful authority, they may voluntarily disclose the data to law enforcement officials or permit such officials to access the data, as provided in Article 32.</a:t>
            </a:r>
            <a:endParaRPr lang="x-none"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xmlns="" val="23050582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b="0" dirty="0"/>
              <a:t>This slide explains how countries can make voluntary disclosure requests to many service providers. These are not legally binding on the foreign service providers. The slide outlines some of the conditions that foreign service providers may require in order to disclose data voluntarily. </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xmlns="" val="4195247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first part will review the meaning of key terms, namely “service provider”, “traffic data”, “subscriber information” and “content data”, which will be used throughout the session.</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xmlns="" val="6052394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screenshots of the policies of two service providers to show that they may, on a voluntary basis, disclose data in response to valid legal requests from outside the US.</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xmlns="" val="41457369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t>
            </a:r>
            <a:r>
              <a:rPr lang="en-US" b="1" dirty="0"/>
              <a:t>True</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0" dirty="0">
                <a:solidFill>
                  <a:srgbClr val="FF0000"/>
                </a:solidFill>
              </a:rPr>
              <a:t>Global service providers are more likely to voluntarily disclose data to countries which are party to the Budapest Convention, as studies of their transparency reports reveal. This may be because countries which are party to the Budapest Convention have </a:t>
            </a:r>
            <a:r>
              <a:rPr lang="en-US" sz="1200" b="0" dirty="0" err="1">
                <a:solidFill>
                  <a:srgbClr val="FF0000"/>
                </a:solidFill>
              </a:rPr>
              <a:t>harmonised</a:t>
            </a:r>
            <a:r>
              <a:rPr lang="en-US" sz="1200" b="0" dirty="0">
                <a:solidFill>
                  <a:srgbClr val="FF0000"/>
                </a:solidFill>
              </a:rPr>
              <a:t> legislations and adequate conditions and safeguards, which are important elements that service providers take into consideration when determining whether to cooperate voluntarily.  </a:t>
            </a:r>
            <a:endParaRPr lang="x-none" b="0"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xmlns="" val="11592276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t>
            </a:r>
            <a:r>
              <a:rPr lang="en-US" b="1" dirty="0"/>
              <a:t>True</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0" dirty="0">
                <a:solidFill>
                  <a:srgbClr val="FF0000"/>
                </a:solidFill>
              </a:rPr>
              <a:t>Global service providers are more likely to voluntarily disclose data to countries which are party to the Budapest Convention, as studies of their transparency reports reveal. This may be because countries which are party to the Budapest Convention have </a:t>
            </a:r>
            <a:r>
              <a:rPr lang="en-US" sz="1200" b="0" dirty="0" err="1">
                <a:solidFill>
                  <a:srgbClr val="FF0000"/>
                </a:solidFill>
              </a:rPr>
              <a:t>harmonised</a:t>
            </a:r>
            <a:r>
              <a:rPr lang="en-US" sz="1200" b="0" dirty="0">
                <a:solidFill>
                  <a:srgbClr val="FF0000"/>
                </a:solidFill>
              </a:rPr>
              <a:t> legislations and adequate conditions and safeguards, which are important elements that service providers take into consideration when determining whether to cooperate voluntarily.  </a:t>
            </a:r>
            <a:endParaRPr lang="x-none" b="0"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xmlns="" val="21230346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fourth part provides a brief overview of cooperation with foreign service providers in relation to content removal.</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xmlns="" val="3313662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provides some basic information about the basis on which foreign service providers cooperate in relation to the removal of data.</a:t>
            </a:r>
          </a:p>
          <a:p>
            <a:r>
              <a:rPr lang="en-US" dirty="0"/>
              <a:t>The right side of the slide lists common categories of content that are prohibited by many global service providers.</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xmlns="" val="13762633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left slide of the slide outlines some of the challenges faced in relation to the removal of content by foreign service providers, while the right slide explains approaches that tend to work and approaches that tend not to work when dealing with foreign service providers.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xmlns="" val="11167388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This slide repeats the objectives of this session. The trainer can run through these objectives to ensure that these aspects have been covered in this module.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xmlns="" val="557895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1.c of the Budapest Convention which is the definition of “service provider”.</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definition.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sr-Latn-RS" dirty="0"/>
              <a:t>The term service provider as defined in the Budapest Convention encompasses a broad category of persons that play a particular role with regard to communication or processing of data on computer systems.  It includes both private and public entities, covers provision of services to a closed group or to the public, free or paid services. </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xmlns="" val="2144062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1.d of the Budapest Convention which is the definition of “traffic data”.</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definition.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r>
              <a:rPr lang="en-US" sz="1200" kern="1200" dirty="0">
                <a:solidFill>
                  <a:schemeClr val="tx1"/>
                </a:solidFill>
                <a:latin typeface="+mn-lt"/>
                <a:ea typeface="MS PGothic" pitchFamily="34" charset="-128"/>
                <a:cs typeface="ＭＳ Ｐゴシック" charset="0"/>
              </a:rPr>
              <a:t>Traffic data as defined under the Budapest Convention is a category of computer data that is subject to a specific legal regime. This data is generated by computers in the chain of communication in order to route a communication from its origin to its destination. It is therefore auxiliary to the communication itself. The slide describes some key characteristics of traffic data. </a:t>
            </a:r>
            <a:endParaRPr lang="en-GB" sz="1200" kern="1200" dirty="0">
              <a:solidFill>
                <a:schemeClr val="tx1"/>
              </a:solidFill>
              <a:latin typeface="+mn-lt"/>
              <a:ea typeface="MS PGothic" pitchFamily="34" charset="-128"/>
              <a:cs typeface="ＭＳ Ｐゴシック" charset="0"/>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xmlns="" val="772908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18.3 of the Budapest Convention which is the definition of “subscriber information”.</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definition.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baseline="0" dirty="0"/>
              <a:t>It is important to note that subscriber information may not necessarily be in the form of computer data; and thus includes physical records held by service providers in relation to their subscribers. Subscriber information is basically information that relates to a subscriber and could help ascertain the identity of a subscriber, but it does not include the content of communications or traffic data. </a:t>
            </a:r>
            <a:endParaRPr lang="en-US"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xmlns="" val="31710566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b) User’s emails, and (d) User’s contact list. These would be considered content data, which is excluded from the definition of “subscriber information”.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xmlns="" val="11044848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b) User’s emails, and (d) User’s contact list. These would be considered content data, which is excluded from the definition of “subscriber information”.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xmlns="" val="23939028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the definition of “content data” in the explanatory report has been provided (since the term “content data” has not been defined in the Budapest Convention).</a:t>
            </a:r>
          </a:p>
          <a:p>
            <a:endParaRPr lang="en-US" dirty="0"/>
          </a:p>
          <a:p>
            <a:r>
              <a:rPr lang="en-US" dirty="0"/>
              <a:t>On the right side, an explanation of this definition has been provided.</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xmlns="" val="1702108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xmlns=""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xmlns=""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xmlns=""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xmlns=""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xmlns=""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xmlns=""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pPr>
                <a:defRPr/>
              </a:pPr>
              <a:t>4/27/2021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xmlns=""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pPr>
                <a:defRPr/>
              </a:pPr>
              <a:t>4/27/2021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xmlns=""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4/27/2021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xmlns=""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xmlns=""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xmlns=""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pPr>
                <a:defRPr/>
              </a:pPr>
              <a:t>4/27/2021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1.png"/><Relationship Id="rId7" Type="http://schemas.openxmlformats.org/officeDocument/2006/relationships/diagramColors" Target="../diagrams/colors3.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4.xml"/><Relationship Id="rId7"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1.png"/><Relationship Id="rId7" Type="http://schemas.openxmlformats.org/officeDocument/2006/relationships/diagramColors" Target="../diagrams/colors5.xml"/><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33.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1.png"/><Relationship Id="rId7" Type="http://schemas.openxmlformats.org/officeDocument/2006/relationships/diagramColors" Target="../diagrams/colors6.xml"/><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3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jpeg"/><Relationship Id="rId7" Type="http://schemas.openxmlformats.org/officeDocument/2006/relationships/diagramQuickStyle" Target="../diagrams/quickStyle1.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jpeg"/><Relationship Id="rId7" Type="http://schemas.openxmlformats.org/officeDocument/2006/relationships/diagramQuickStyle" Target="../diagrams/quickStyle2.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q-AL" sz="2400" b="1" i="0" u="none" strike="noStrike" cap="none" normalizeH="0" baseline="0">
                <a:ln>
                  <a:noFill/>
                </a:ln>
                <a:solidFill>
                  <a:srgbClr val="2F618F"/>
                </a:solidFill>
                <a:latin typeface="Arial Narrow" panose="020B0606020202030204" pitchFamily="34" charset="0"/>
                <a:ea typeface="Calibri" pitchFamily="34" charset="0"/>
                <a:cs typeface="Times New Roman" pitchFamily="18" charset="0"/>
              </a:rPr>
              <a:t>www.coe.int/cybercrime</a:t>
            </a: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sq-AL" sz="3600" b="1" i="1" dirty="0">
                <a:solidFill>
                  <a:schemeClr val="tx2"/>
                </a:solidFill>
              </a:rPr>
              <a:t>Kurs i Specializuar Gjyqësor për Bashkëpunimin Ndërkombëtar</a:t>
            </a:r>
          </a:p>
          <a:p>
            <a:pPr algn="ctr"/>
            <a:endParaRPr lang="fr-FR" b="1" dirty="0"/>
          </a:p>
          <a:p>
            <a:pPr marL="0" indent="0" algn="ctr">
              <a:buFont typeface="Arial" charset="0"/>
              <a:buNone/>
              <a:defRPr/>
            </a:pPr>
            <a:r>
              <a:rPr lang="sq-AL" b="1" dirty="0"/>
              <a:t> </a:t>
            </a:r>
          </a:p>
          <a:p>
            <a:pPr marL="0" indent="0" algn="ctr">
              <a:buFont typeface="Arial" charset="0"/>
              <a:buNone/>
              <a:defRPr/>
            </a:pPr>
            <a:r>
              <a:rPr lang="sq-AL" sz="3200" b="1" dirty="0">
                <a:solidFill>
                  <a:schemeClr val="tx2"/>
                </a:solidFill>
              </a:rPr>
              <a:t>Sesioni 2.4</a:t>
            </a:r>
          </a:p>
          <a:p>
            <a:pPr marL="0" indent="0" algn="ctr">
              <a:buFont typeface="Arial" charset="0"/>
              <a:buNone/>
              <a:defRPr/>
            </a:pPr>
            <a:r>
              <a:rPr lang="sq-AL" sz="3200" b="1" dirty="0">
                <a:solidFill>
                  <a:schemeClr val="tx2"/>
                </a:solidFill>
              </a:rPr>
              <a:t>Partneriteti / bashkëpunimi - publik-privat </a:t>
            </a:r>
          </a:p>
        </p:txBody>
      </p:sp>
      <p:sp>
        <p:nvSpPr>
          <p:cNvPr id="11" name="Rectangle 10">
            <a:extLst>
              <a:ext uri="{FF2B5EF4-FFF2-40B4-BE49-F238E27FC236}">
                <a16:creationId xmlns:a16="http://schemas.microsoft.com/office/drawing/2014/main" xmlns=""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xmlns=""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Box 8">
            <a:extLst>
              <a:ext uri="{FF2B5EF4-FFF2-40B4-BE49-F238E27FC236}">
                <a16:creationId xmlns:a16="http://schemas.microsoft.com/office/drawing/2014/main" xmlns="" id="{1EF6372D-B3A1-4EBE-9077-4B0A1809EB7B}"/>
              </a:ext>
            </a:extLst>
          </p:cNvPr>
          <p:cNvSpPr txBox="1"/>
          <p:nvPr/>
        </p:nvSpPr>
        <p:spPr>
          <a:xfrm>
            <a:off x="2167970" y="5155580"/>
            <a:ext cx="4594034" cy="523220"/>
          </a:xfrm>
          <a:prstGeom prst="rect">
            <a:avLst/>
          </a:prstGeom>
          <a:noFill/>
        </p:spPr>
        <p:txBody>
          <a:bodyPr wrap="square">
            <a:sp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a:r>
              <a:rPr lang="sq-AL" sz="2800" b="1">
                <a:solidFill>
                  <a:schemeClr val="tx2"/>
                </a:solidFill>
              </a:rPr>
              <a:t>- versioni online -</a:t>
            </a:r>
          </a:p>
        </p:txBody>
      </p:sp>
    </p:spTree>
    <p:extLst>
      <p:ext uri="{BB962C8B-B14F-4D97-AF65-F5344CB8AC3E}">
        <p14:creationId xmlns:p14="http://schemas.microsoft.com/office/powerpoint/2010/main" xmlns=""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Të dhëna për përmbajtjen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4C52B17A-14C8-4A54-A0DE-FFB2521D3FE2}"/>
              </a:ext>
            </a:extLst>
          </p:cNvPr>
          <p:cNvSpPr/>
          <p:nvPr/>
        </p:nvSpPr>
        <p:spPr>
          <a:xfrm>
            <a:off x="4305670" y="1475906"/>
            <a:ext cx="4625266" cy="4154984"/>
          </a:xfrm>
          <a:prstGeom prst="rect">
            <a:avLst/>
          </a:prstGeom>
        </p:spPr>
        <p:txBody>
          <a:bodyPr wrap="square">
            <a:spAutoFit/>
          </a:bodyPr>
          <a:lstStyle/>
          <a:p>
            <a:pPr marL="342900" indent="-342900">
              <a:buFont typeface="Wingdings" pitchFamily="2" charset="2"/>
              <a:buChar char="Ø"/>
            </a:pPr>
            <a:r>
              <a:rPr lang="sq-AL" sz="2200"/>
              <a:t>Po:</a:t>
            </a:r>
          </a:p>
          <a:p>
            <a:pPr marL="800100" lvl="1" indent="-342900" algn="just">
              <a:buFont typeface="Wingdings" pitchFamily="2" charset="2"/>
              <a:buChar char="Ø"/>
            </a:pPr>
            <a:r>
              <a:rPr lang="sq-AL" sz="2200"/>
              <a:t>Përmbajtja e ruajtur</a:t>
            </a:r>
          </a:p>
          <a:p>
            <a:pPr marL="800100" lvl="1" indent="-342900" algn="just">
              <a:buFont typeface="Wingdings" pitchFamily="2" charset="2"/>
              <a:buChar char="Ø"/>
            </a:pPr>
            <a:r>
              <a:rPr lang="sq-AL" sz="2200"/>
              <a:t>Përmbajtja e së ardhmes </a:t>
            </a:r>
          </a:p>
          <a:p>
            <a:pPr marL="800100" lvl="1" indent="-342900" algn="just">
              <a:buFont typeface="Wingdings" pitchFamily="2" charset="2"/>
              <a:buChar char="Ø"/>
            </a:pPr>
            <a:r>
              <a:rPr lang="sq-AL" sz="2200"/>
              <a:t>Shembuj:</a:t>
            </a:r>
          </a:p>
          <a:p>
            <a:pPr marL="1257300" lvl="2" indent="-342900" algn="just">
              <a:buFont typeface="Wingdings" pitchFamily="2" charset="2"/>
              <a:buChar char="Ø"/>
            </a:pPr>
            <a:r>
              <a:rPr lang="sq-AL" sz="2200"/>
              <a:t>Emaila</a:t>
            </a:r>
          </a:p>
          <a:p>
            <a:pPr marL="1257300" lvl="2" indent="-342900" algn="just">
              <a:buFont typeface="Wingdings" pitchFamily="2" charset="2"/>
              <a:buChar char="Ø"/>
            </a:pPr>
            <a:r>
              <a:rPr lang="sq-AL" sz="2200"/>
              <a:t>Imazhe</a:t>
            </a:r>
          </a:p>
          <a:p>
            <a:pPr marL="1257300" lvl="2" indent="-342900" algn="just">
              <a:buFont typeface="Wingdings" pitchFamily="2" charset="2"/>
              <a:buChar char="Ø"/>
            </a:pPr>
            <a:r>
              <a:rPr lang="sq-AL" sz="2200"/>
              <a:t>Filma </a:t>
            </a:r>
          </a:p>
          <a:p>
            <a:pPr marL="1257300" lvl="2" indent="-342900" algn="just">
              <a:buFont typeface="Wingdings" pitchFamily="2" charset="2"/>
              <a:buChar char="Ø"/>
            </a:pPr>
            <a:r>
              <a:rPr lang="sq-AL" sz="2200"/>
              <a:t>Muzikë</a:t>
            </a:r>
          </a:p>
          <a:p>
            <a:pPr marL="1257300" lvl="2" indent="-342900" algn="just">
              <a:buFont typeface="Wingdings" pitchFamily="2" charset="2"/>
              <a:buChar char="Ø"/>
            </a:pPr>
            <a:endParaRPr lang="en-US" sz="2200" dirty="0"/>
          </a:p>
          <a:p>
            <a:pPr marL="342900" indent="-342900">
              <a:buFont typeface="Wingdings" pitchFamily="2" charset="2"/>
              <a:buChar char="Ø"/>
            </a:pPr>
            <a:r>
              <a:rPr lang="sq-AL" sz="2200"/>
              <a:t>Jo:</a:t>
            </a:r>
          </a:p>
          <a:p>
            <a:pPr marL="800100" lvl="1" indent="-342900">
              <a:buFont typeface="Wingdings" pitchFamily="2" charset="2"/>
              <a:buChar char="Ø"/>
            </a:pPr>
            <a:r>
              <a:rPr lang="sq-AL" sz="2200"/>
              <a:t>Të dhënat e trafikut</a:t>
            </a:r>
          </a:p>
          <a:p>
            <a:pPr marL="800100" lvl="1" indent="-342900">
              <a:buFont typeface="Wingdings" pitchFamily="2" charset="2"/>
              <a:buChar char="Ø"/>
            </a:pPr>
            <a:r>
              <a:rPr lang="sq-AL" sz="2200"/>
              <a:t>Të dhëna për abonuesin </a:t>
            </a:r>
          </a:p>
        </p:txBody>
      </p:sp>
      <p:sp>
        <p:nvSpPr>
          <p:cNvPr id="8" name="Rectangle 7">
            <a:extLst>
              <a:ext uri="{FF2B5EF4-FFF2-40B4-BE49-F238E27FC236}">
                <a16:creationId xmlns:a16="http://schemas.microsoft.com/office/drawing/2014/main" xmlns="" id="{687B7C23-9E4D-47A3-872A-857DE10440B9}"/>
              </a:ext>
            </a:extLst>
          </p:cNvPr>
          <p:cNvSpPr/>
          <p:nvPr/>
        </p:nvSpPr>
        <p:spPr>
          <a:xfrm>
            <a:off x="138512" y="1498411"/>
            <a:ext cx="3986074" cy="4293483"/>
          </a:xfrm>
          <a:prstGeom prst="rect">
            <a:avLst/>
          </a:prstGeom>
        </p:spPr>
        <p:txBody>
          <a:bodyPr wrap="square">
            <a:spAutoFit/>
          </a:bodyPr>
          <a:lstStyle/>
          <a:p>
            <a:pPr marL="342900" indent="-342900" algn="just">
              <a:buFont typeface="Wingdings" pitchFamily="2" charset="2"/>
              <a:buChar char="Ø"/>
            </a:pPr>
            <a:r>
              <a:rPr lang="sq-AL" sz="2100"/>
              <a:t>Nuk përcaktohen në Konventën e Budapestit</a:t>
            </a:r>
          </a:p>
          <a:p>
            <a:pPr marL="342900" indent="-342900" algn="just">
              <a:buFont typeface="Wingdings" pitchFamily="2" charset="2"/>
              <a:buChar char="Ø"/>
            </a:pPr>
            <a:endParaRPr lang="en-US" sz="2100" dirty="0"/>
          </a:p>
          <a:p>
            <a:pPr marL="342900" indent="-342900" algn="just">
              <a:buFont typeface="Wingdings" pitchFamily="2" charset="2"/>
              <a:buChar char="Ø"/>
            </a:pPr>
            <a:r>
              <a:rPr lang="sq-AL" sz="2100"/>
              <a:t>Raporti shpjegues: Të dhënat e përmbajtjes i referohen: </a:t>
            </a:r>
          </a:p>
          <a:p>
            <a:pPr lvl="1" algn="just"/>
            <a:r>
              <a:rPr lang="sq-AL" sz="2100"/>
              <a:t>përmbajtjes së komunikimit; do të thotë kuptimit ose domethënies së komunikimit, ose porosisë ose informatës që bartet përmes komunikimit (përveç të dhënave për trafikun).</a:t>
            </a:r>
          </a:p>
        </p:txBody>
      </p:sp>
    </p:spTree>
    <p:extLst>
      <p:ext uri="{BB962C8B-B14F-4D97-AF65-F5344CB8AC3E}">
        <p14:creationId xmlns:p14="http://schemas.microsoft.com/office/powerpoint/2010/main" xmlns="" val="2599340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262190"/>
            <a:ext cx="8525021" cy="2062103"/>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dytë</a:t>
            </a:r>
          </a:p>
          <a:p>
            <a:pPr algn="ctr">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t>Bashkëpunimi me ofruesit e shërbimeve të huaja</a:t>
            </a:r>
          </a:p>
          <a:p>
            <a:pPr algn="ctr" eaLnBrk="1" hangingPunct="1">
              <a:lnSpc>
                <a:spcPct val="80000"/>
              </a:lnSpc>
            </a:pPr>
            <a:endParaRPr lang="en-GB" sz="3200" dirty="0"/>
          </a:p>
        </p:txBody>
      </p:sp>
    </p:spTree>
    <p:extLst>
      <p:ext uri="{BB962C8B-B14F-4D97-AF65-F5344CB8AC3E}">
        <p14:creationId xmlns:p14="http://schemas.microsoft.com/office/powerpoint/2010/main" xmlns="" val="39030927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dirty="0"/>
              <a:t>Bashkëpunimi me ofruesit e shërbimeve të huaja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037077"/>
            <a:ext cx="4483478" cy="4770537"/>
          </a:xfrm>
          <a:prstGeom prst="rect">
            <a:avLst/>
          </a:prstGeom>
        </p:spPr>
        <p:txBody>
          <a:bodyPr wrap="square">
            <a:spAutoFit/>
          </a:bodyPr>
          <a:lstStyle/>
          <a:p>
            <a:pPr marL="342900" indent="-342900" algn="just">
              <a:buFont typeface="Wingdings" pitchFamily="2" charset="2"/>
              <a:buChar char="ü"/>
              <a:defRPr/>
            </a:pPr>
            <a:r>
              <a:rPr lang="sq-AL" sz="1900" dirty="0"/>
              <a:t>Shumë ofrues të shërbimeve globale ofrojnë shërbime në një territor pa prani ligjore në atë territor</a:t>
            </a:r>
          </a:p>
          <a:p>
            <a:pPr marL="342900" indent="-342900" algn="just">
              <a:buFont typeface="Wingdings" pitchFamily="2" charset="2"/>
              <a:buChar char="ü"/>
              <a:defRPr/>
            </a:pPr>
            <a:endParaRPr lang="en-US" sz="1900" dirty="0"/>
          </a:p>
          <a:p>
            <a:pPr marL="342900" indent="-342900" algn="just">
              <a:buFont typeface="Wingdings" pitchFamily="2" charset="2"/>
              <a:buChar char="ü"/>
              <a:defRPr/>
            </a:pPr>
            <a:r>
              <a:rPr lang="sq-AL" sz="1900" dirty="0"/>
              <a:t>Sfidat e ndërtimit të juridiksionit me krah të gjatë në funksion të normave ekzistuese të së drejtës ndërkombëtare</a:t>
            </a:r>
          </a:p>
          <a:p>
            <a:pPr marL="342900" indent="-342900" algn="just">
              <a:buFont typeface="Wingdings" pitchFamily="2" charset="2"/>
              <a:buChar char="ü"/>
              <a:defRPr/>
            </a:pPr>
            <a:endParaRPr lang="en-GB" sz="1900" dirty="0"/>
          </a:p>
          <a:p>
            <a:pPr marL="342900" indent="-342900" algn="just">
              <a:buFont typeface="Wingdings" pitchFamily="2" charset="2"/>
              <a:buChar char="ü"/>
              <a:defRPr/>
            </a:pPr>
            <a:r>
              <a:rPr lang="sq-AL" sz="1900" dirty="0"/>
              <a:t>Opsionet për të bashkëpunuar përfshijnë:</a:t>
            </a:r>
          </a:p>
          <a:p>
            <a:pPr marL="800100" lvl="1" indent="-342900" algn="just">
              <a:buFont typeface="Wingdings" pitchFamily="2" charset="2"/>
              <a:buChar char="ü"/>
              <a:defRPr/>
            </a:pPr>
            <a:r>
              <a:rPr lang="sq-AL" sz="1900" dirty="0"/>
              <a:t>Kornizat e NJN-së</a:t>
            </a:r>
          </a:p>
          <a:p>
            <a:pPr marL="800100" lvl="1" indent="-342900" algn="just">
              <a:buFont typeface="Wingdings" pitchFamily="2" charset="2"/>
              <a:buChar char="ü"/>
              <a:defRPr/>
            </a:pPr>
            <a:r>
              <a:rPr lang="sq-AL" sz="1900" dirty="0"/>
              <a:t>Kërkesat emergjente për zbulim</a:t>
            </a:r>
          </a:p>
          <a:p>
            <a:pPr marL="800100" lvl="1" indent="-342900" algn="just">
              <a:buFont typeface="Wingdings" pitchFamily="2" charset="2"/>
              <a:buChar char="ü"/>
              <a:defRPr/>
            </a:pPr>
            <a:r>
              <a:rPr lang="sq-AL" sz="1900" dirty="0"/>
              <a:t>Urdhri i paraqitjes së të dhënave</a:t>
            </a:r>
          </a:p>
          <a:p>
            <a:pPr marL="800100" lvl="1" indent="-342900" algn="just">
              <a:buFont typeface="Wingdings" pitchFamily="2" charset="2"/>
              <a:buChar char="ü"/>
              <a:defRPr/>
            </a:pPr>
            <a:r>
              <a:rPr lang="sq-AL" sz="1900" dirty="0"/>
              <a:t>Qasja ndërkufitare me pëlqim</a:t>
            </a:r>
          </a:p>
          <a:p>
            <a:pPr marL="800100" lvl="1" indent="-342900" algn="just">
              <a:buFont typeface="Wingdings" pitchFamily="2" charset="2"/>
              <a:buChar char="ü"/>
              <a:defRPr/>
            </a:pPr>
            <a:r>
              <a:rPr lang="sq-AL" sz="1900" dirty="0"/>
              <a:t>Bashkëpunimi vullnetar </a:t>
            </a:r>
          </a:p>
        </p:txBody>
      </p:sp>
      <p:sp>
        <p:nvSpPr>
          <p:cNvPr id="6" name="Rectangle 5">
            <a:extLst>
              <a:ext uri="{FF2B5EF4-FFF2-40B4-BE49-F238E27FC236}">
                <a16:creationId xmlns:a16="http://schemas.microsoft.com/office/drawing/2014/main" xmlns="" id="{4F84165C-D7D1-4222-AF8E-6B601AC28A8A}"/>
              </a:ext>
            </a:extLst>
          </p:cNvPr>
          <p:cNvSpPr/>
          <p:nvPr/>
        </p:nvSpPr>
        <p:spPr>
          <a:xfrm>
            <a:off x="4660522" y="1063813"/>
            <a:ext cx="4394956" cy="3970318"/>
          </a:xfrm>
          <a:prstGeom prst="rect">
            <a:avLst/>
          </a:prstGeom>
        </p:spPr>
        <p:txBody>
          <a:bodyPr wrap="square">
            <a:spAutoFit/>
          </a:bodyPr>
          <a:lstStyle/>
          <a:p>
            <a:pPr marL="342900" indent="-342900" algn="just">
              <a:buFont typeface="Wingdings" pitchFamily="2" charset="2"/>
              <a:buChar char="ü"/>
              <a:defRPr/>
            </a:pPr>
            <a:r>
              <a:rPr lang="sq-AL" sz="2100"/>
              <a:t>Vendet mund të përdorin kornizat ekzistuese të NJN-së për të kërkuar nga qeveritë e huaja të marrin të dhëna nga ofruesit e shërbimeve të huaja </a:t>
            </a:r>
          </a:p>
          <a:p>
            <a:pPr marL="342900" indent="-342900" algn="just">
              <a:buFont typeface="Wingdings" pitchFamily="2" charset="2"/>
              <a:buChar char="ü"/>
              <a:defRPr/>
            </a:pPr>
            <a:endParaRPr lang="en-GB" sz="2100" dirty="0"/>
          </a:p>
          <a:p>
            <a:pPr marL="342900" indent="-342900" algn="just">
              <a:buFont typeface="Wingdings" pitchFamily="2" charset="2"/>
              <a:buChar char="ü"/>
              <a:defRPr/>
            </a:pPr>
            <a:r>
              <a:rPr lang="sq-AL" sz="2100"/>
              <a:t>Kornizat e NJN-së janë mekanizma të detyrueshme me ligj për të detyruar ofruesit e shërbimeve të huaja </a:t>
            </a:r>
          </a:p>
          <a:p>
            <a:pPr marL="342900" indent="-342900" algn="just">
              <a:buFont typeface="Wingdings" pitchFamily="2" charset="2"/>
              <a:buChar char="ü"/>
              <a:defRPr/>
            </a:pPr>
            <a:endParaRPr lang="en-GB" sz="2100" dirty="0"/>
          </a:p>
          <a:p>
            <a:pPr marL="342900" indent="-342900" algn="just">
              <a:buFont typeface="Wingdings" pitchFamily="2" charset="2"/>
              <a:buChar char="ü"/>
              <a:defRPr/>
            </a:pPr>
            <a:r>
              <a:rPr lang="sq-AL" sz="2100"/>
              <a:t>Kornizat e NJN-së mund të jenë relativisht të ngadalta dhe të vështira</a:t>
            </a:r>
          </a:p>
          <a:p>
            <a:pPr marL="342900" indent="-342900" algn="just">
              <a:buFont typeface="Wingdings" pitchFamily="2" charset="2"/>
              <a:buChar char="ü"/>
              <a:defRPr/>
            </a:pPr>
            <a:endParaRPr lang="en-GB" sz="2100" dirty="0"/>
          </a:p>
        </p:txBody>
      </p:sp>
    </p:spTree>
    <p:extLst>
      <p:ext uri="{BB962C8B-B14F-4D97-AF65-F5344CB8AC3E}">
        <p14:creationId xmlns:p14="http://schemas.microsoft.com/office/powerpoint/2010/main" xmlns="" val="3258533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Kornizat e NJN-së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1" y="1072937"/>
            <a:ext cx="8584961" cy="1446550"/>
          </a:xfrm>
          <a:prstGeom prst="rect">
            <a:avLst/>
          </a:prstGeom>
        </p:spPr>
        <p:txBody>
          <a:bodyPr wrap="square">
            <a:spAutoFit/>
          </a:bodyPr>
          <a:lstStyle/>
          <a:p>
            <a:pPr marL="342900" indent="-342900" algn="just">
              <a:buFont typeface="Wingdings" pitchFamily="2" charset="2"/>
              <a:buChar char="ü"/>
              <a:defRPr/>
            </a:pPr>
            <a:r>
              <a:rPr lang="sq-AL" sz="2200"/>
              <a:t>Shumica e ofruesve të shërbimeve globale kërkojnë për TNJN-të zbulimin e informacionit të abonuesit </a:t>
            </a:r>
          </a:p>
          <a:p>
            <a:pPr marL="342900" indent="-342900" algn="just">
              <a:buFont typeface="Wingdings" pitchFamily="2" charset="2"/>
              <a:buChar char="ü"/>
              <a:defRPr/>
            </a:pPr>
            <a:endParaRPr lang="en-US" sz="2200" dirty="0"/>
          </a:p>
          <a:p>
            <a:pPr marL="342900" indent="-342900" algn="just">
              <a:buFont typeface="Wingdings" pitchFamily="2" charset="2"/>
              <a:buChar char="ü"/>
              <a:defRPr/>
            </a:pPr>
            <a:endParaRPr lang="en-GB" sz="2200" dirty="0"/>
          </a:p>
        </p:txBody>
      </p:sp>
      <p:pic>
        <p:nvPicPr>
          <p:cNvPr id="12" name="Picture 11">
            <a:extLst>
              <a:ext uri="{FF2B5EF4-FFF2-40B4-BE49-F238E27FC236}">
                <a16:creationId xmlns:a16="http://schemas.microsoft.com/office/drawing/2014/main" xmlns="" id="{BD0526E9-1C13-45A1-ACD1-2FBDFACD6427}"/>
              </a:ext>
            </a:extLst>
          </p:cNvPr>
          <p:cNvPicPr>
            <a:picLocks noChangeAspect="1"/>
          </p:cNvPicPr>
          <p:nvPr/>
        </p:nvPicPr>
        <p:blipFill>
          <a:blip r:embed="rId4"/>
          <a:stretch>
            <a:fillRect/>
          </a:stretch>
        </p:blipFill>
        <p:spPr>
          <a:xfrm>
            <a:off x="587250" y="2163290"/>
            <a:ext cx="1512741" cy="1008494"/>
          </a:xfrm>
          <a:prstGeom prst="rect">
            <a:avLst/>
          </a:prstGeom>
        </p:spPr>
      </p:pic>
      <p:pic>
        <p:nvPicPr>
          <p:cNvPr id="16" name="Picture 15">
            <a:extLst>
              <a:ext uri="{FF2B5EF4-FFF2-40B4-BE49-F238E27FC236}">
                <a16:creationId xmlns:a16="http://schemas.microsoft.com/office/drawing/2014/main" xmlns="" id="{447C6600-1339-4648-B951-B8087204EBC8}"/>
              </a:ext>
            </a:extLst>
          </p:cNvPr>
          <p:cNvPicPr>
            <a:picLocks noChangeAspect="1"/>
          </p:cNvPicPr>
          <p:nvPr/>
        </p:nvPicPr>
        <p:blipFill>
          <a:blip r:embed="rId5"/>
          <a:stretch>
            <a:fillRect/>
          </a:stretch>
        </p:blipFill>
        <p:spPr>
          <a:xfrm>
            <a:off x="2598720" y="2084397"/>
            <a:ext cx="6456759" cy="1458715"/>
          </a:xfrm>
          <a:prstGeom prst="rect">
            <a:avLst/>
          </a:prstGeom>
        </p:spPr>
      </p:pic>
      <p:pic>
        <p:nvPicPr>
          <p:cNvPr id="19" name="Picture 18">
            <a:extLst>
              <a:ext uri="{FF2B5EF4-FFF2-40B4-BE49-F238E27FC236}">
                <a16:creationId xmlns:a16="http://schemas.microsoft.com/office/drawing/2014/main" xmlns="" id="{21025592-B29C-40EA-A72B-EC3C85BE886B}"/>
              </a:ext>
            </a:extLst>
          </p:cNvPr>
          <p:cNvPicPr>
            <a:picLocks noChangeAspect="1"/>
          </p:cNvPicPr>
          <p:nvPr/>
        </p:nvPicPr>
        <p:blipFill rotWithShape="1">
          <a:blip r:embed="rId6"/>
          <a:srcRect l="14251" t="15826" r="52387" b="14112"/>
          <a:stretch/>
        </p:blipFill>
        <p:spPr>
          <a:xfrm>
            <a:off x="775450" y="3543112"/>
            <a:ext cx="1131481" cy="1180606"/>
          </a:xfrm>
          <a:prstGeom prst="rect">
            <a:avLst/>
          </a:prstGeom>
        </p:spPr>
      </p:pic>
      <p:pic>
        <p:nvPicPr>
          <p:cNvPr id="20" name="Picture 19">
            <a:extLst>
              <a:ext uri="{FF2B5EF4-FFF2-40B4-BE49-F238E27FC236}">
                <a16:creationId xmlns:a16="http://schemas.microsoft.com/office/drawing/2014/main" xmlns="" id="{5625F868-5227-467D-973B-0CCFF319A994}"/>
              </a:ext>
            </a:extLst>
          </p:cNvPr>
          <p:cNvPicPr>
            <a:picLocks noChangeAspect="1"/>
          </p:cNvPicPr>
          <p:nvPr/>
        </p:nvPicPr>
        <p:blipFill>
          <a:blip r:embed="rId7"/>
          <a:stretch>
            <a:fillRect/>
          </a:stretch>
        </p:blipFill>
        <p:spPr>
          <a:xfrm>
            <a:off x="2233412" y="3580535"/>
            <a:ext cx="6822067" cy="1232842"/>
          </a:xfrm>
          <a:prstGeom prst="rect">
            <a:avLst/>
          </a:prstGeom>
        </p:spPr>
      </p:pic>
      <p:pic>
        <p:nvPicPr>
          <p:cNvPr id="21" name="Picture 20">
            <a:extLst>
              <a:ext uri="{FF2B5EF4-FFF2-40B4-BE49-F238E27FC236}">
                <a16:creationId xmlns:a16="http://schemas.microsoft.com/office/drawing/2014/main" xmlns="" id="{3398C0E0-B2E3-4331-924B-EFE9357DD1F9}"/>
              </a:ext>
            </a:extLst>
          </p:cNvPr>
          <p:cNvPicPr>
            <a:picLocks noChangeAspect="1"/>
          </p:cNvPicPr>
          <p:nvPr/>
        </p:nvPicPr>
        <p:blipFill>
          <a:blip r:embed="rId8"/>
          <a:stretch>
            <a:fillRect/>
          </a:stretch>
        </p:blipFill>
        <p:spPr>
          <a:xfrm>
            <a:off x="667186" y="5095046"/>
            <a:ext cx="1566226" cy="1270593"/>
          </a:xfrm>
          <a:prstGeom prst="rect">
            <a:avLst/>
          </a:prstGeom>
        </p:spPr>
      </p:pic>
      <p:pic>
        <p:nvPicPr>
          <p:cNvPr id="22" name="Picture 21">
            <a:extLst>
              <a:ext uri="{FF2B5EF4-FFF2-40B4-BE49-F238E27FC236}">
                <a16:creationId xmlns:a16="http://schemas.microsoft.com/office/drawing/2014/main" xmlns="" id="{58136539-3848-4FC2-AFC7-CC56FE379CA2}"/>
              </a:ext>
            </a:extLst>
          </p:cNvPr>
          <p:cNvPicPr>
            <a:picLocks noChangeAspect="1"/>
          </p:cNvPicPr>
          <p:nvPr/>
        </p:nvPicPr>
        <p:blipFill>
          <a:blip r:embed="rId9"/>
          <a:stretch>
            <a:fillRect/>
          </a:stretch>
        </p:blipFill>
        <p:spPr>
          <a:xfrm>
            <a:off x="2684108" y="4927917"/>
            <a:ext cx="4400273" cy="1487620"/>
          </a:xfrm>
          <a:prstGeom prst="rect">
            <a:avLst/>
          </a:prstGeom>
        </p:spPr>
      </p:pic>
    </p:spTree>
    <p:extLst>
      <p:ext uri="{BB962C8B-B14F-4D97-AF65-F5344CB8AC3E}">
        <p14:creationId xmlns:p14="http://schemas.microsoft.com/office/powerpoint/2010/main" xmlns="" val="3405829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Zbulimi emergjent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627017" y="1255817"/>
            <a:ext cx="7915767" cy="3816429"/>
          </a:xfrm>
          <a:prstGeom prst="rect">
            <a:avLst/>
          </a:prstGeom>
        </p:spPr>
        <p:txBody>
          <a:bodyPr wrap="square">
            <a:spAutoFit/>
          </a:bodyPr>
          <a:lstStyle/>
          <a:p>
            <a:pPr marL="342900" indent="-342900" algn="just">
              <a:buFont typeface="Wingdings" pitchFamily="2" charset="2"/>
              <a:buChar char="ü"/>
              <a:defRPr/>
            </a:pPr>
            <a:r>
              <a:rPr lang="sq-AL" sz="2200"/>
              <a:t>Ofruesit e shërbimeve mund të zbulojnë të dhëna në raste urgjente edhe në mungesë të kërkesave të TNJN-së</a:t>
            </a:r>
          </a:p>
          <a:p>
            <a:pPr marL="342900" indent="-342900" algn="just">
              <a:buFont typeface="Wingdings" pitchFamily="2" charset="2"/>
              <a:buChar char="ü"/>
              <a:defRPr/>
            </a:pPr>
            <a:endParaRPr lang="en-US" sz="2200" dirty="0"/>
          </a:p>
          <a:p>
            <a:pPr marL="342900" indent="-342900" algn="just">
              <a:buFont typeface="Wingdings" pitchFamily="2" charset="2"/>
              <a:buChar char="ü"/>
              <a:defRPr/>
            </a:pPr>
            <a:r>
              <a:rPr lang="sq-AL" sz="2200"/>
              <a:t>Këtu zbulimi është i nevojshëm për të parandaluar vdekjen ose lëndimin e rëndë trupor </a:t>
            </a:r>
          </a:p>
          <a:p>
            <a:pPr marL="342900" indent="-342900" algn="just">
              <a:buFont typeface="Wingdings" pitchFamily="2" charset="2"/>
              <a:buChar char="ü"/>
              <a:defRPr/>
            </a:pPr>
            <a:endParaRPr lang="en-US" sz="2200" dirty="0"/>
          </a:p>
          <a:p>
            <a:pPr marL="342900" indent="-342900" algn="just">
              <a:buFont typeface="Wingdings" pitchFamily="2" charset="2"/>
              <a:buChar char="ü"/>
              <a:defRPr/>
            </a:pPr>
            <a:r>
              <a:rPr lang="sq-AL" sz="2200"/>
              <a:t>Ofrues të ndryshëm të shërbimeve kanë kritere dhe procedura të ndryshme për zbulimin në raste emergjente </a:t>
            </a:r>
          </a:p>
          <a:p>
            <a:pPr marL="342900" indent="-342900" algn="just">
              <a:buFont typeface="Wingdings" pitchFamily="2" charset="2"/>
              <a:buChar char="ü"/>
              <a:defRPr/>
            </a:pPr>
            <a:endParaRPr lang="en-US" sz="2200" dirty="0"/>
          </a:p>
          <a:p>
            <a:pPr marL="342900" indent="-342900" algn="just">
              <a:buFont typeface="Wingdings" pitchFamily="2" charset="2"/>
              <a:buChar char="ü"/>
              <a:defRPr/>
            </a:pPr>
            <a:r>
              <a:rPr lang="sq-AL" sz="2200"/>
              <a:t>Shteti që kërkon zbulimin në raste emergjente nuk ka nevojë të ketë TNJN me vendin ku është i vendosur ofruesi i shërbimit </a:t>
            </a:r>
          </a:p>
        </p:txBody>
      </p:sp>
    </p:spTree>
    <p:extLst>
      <p:ext uri="{BB962C8B-B14F-4D97-AF65-F5344CB8AC3E}">
        <p14:creationId xmlns:p14="http://schemas.microsoft.com/office/powerpoint/2010/main" xmlns="" val="1259638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267F605A-4914-46CF-952F-637789E5F28C}"/>
              </a:ext>
            </a:extLst>
          </p:cNvPr>
          <p:cNvSpPr>
            <a:spLocks noGrp="1"/>
          </p:cNvSpPr>
          <p:nvPr>
            <p:ph type="sldNum" sz="quarter" idx="12"/>
          </p:nvPr>
        </p:nvSpPr>
        <p:spPr/>
        <p:txBody>
          <a:bodyPr/>
          <a:lstStyle/>
          <a:p>
            <a:pPr>
              <a:defRPr/>
            </a:pPr>
            <a:fld id="{0E1F2CE5-82EE-4D86-A1BA-A62E2F853B8E}" type="slidenum">
              <a:rPr lang="en-US" smtClean="0"/>
              <a:pPr>
                <a:defRPr/>
              </a:pPr>
              <a:t>15</a:t>
            </a:fld>
            <a:endParaRPr lang="en-US" smtClean="0"/>
          </a:p>
        </p:txBody>
      </p:sp>
      <p:pic>
        <p:nvPicPr>
          <p:cNvPr id="3" name="Picture 2">
            <a:extLst>
              <a:ext uri="{FF2B5EF4-FFF2-40B4-BE49-F238E27FC236}">
                <a16:creationId xmlns:a16="http://schemas.microsoft.com/office/drawing/2014/main" xmlns="" id="{0F9E2DD4-54A3-48CB-B326-186ADF2AA768}"/>
              </a:ext>
            </a:extLst>
          </p:cNvPr>
          <p:cNvPicPr>
            <a:picLocks noChangeAspect="1"/>
          </p:cNvPicPr>
          <p:nvPr/>
        </p:nvPicPr>
        <p:blipFill>
          <a:blip r:embed="rId3"/>
          <a:stretch>
            <a:fillRect/>
          </a:stretch>
        </p:blipFill>
        <p:spPr>
          <a:xfrm>
            <a:off x="0" y="52339"/>
            <a:ext cx="9285523" cy="6776478"/>
          </a:xfrm>
          <a:prstGeom prst="rect">
            <a:avLst/>
          </a:prstGeom>
        </p:spPr>
      </p:pic>
    </p:spTree>
    <p:extLst>
      <p:ext uri="{BB962C8B-B14F-4D97-AF65-F5344CB8AC3E}">
        <p14:creationId xmlns:p14="http://schemas.microsoft.com/office/powerpoint/2010/main" xmlns="" val="149602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C37FD4FA-7725-4E7B-B485-F27199E23FE2}"/>
              </a:ext>
            </a:extLst>
          </p:cNvPr>
          <p:cNvSpPr>
            <a:spLocks noGrp="1"/>
          </p:cNvSpPr>
          <p:nvPr>
            <p:ph type="sldNum" sz="quarter" idx="12"/>
          </p:nvPr>
        </p:nvSpPr>
        <p:spPr/>
        <p:txBody>
          <a:bodyPr/>
          <a:lstStyle/>
          <a:p>
            <a:pPr>
              <a:defRPr/>
            </a:pPr>
            <a:fld id="{0E1F2CE5-82EE-4D86-A1BA-A62E2F853B8E}" type="slidenum">
              <a:rPr lang="en-US" smtClean="0"/>
              <a:pPr>
                <a:defRPr/>
              </a:pPr>
              <a:t>16</a:t>
            </a:fld>
            <a:endParaRPr lang="en-US" smtClean="0"/>
          </a:p>
        </p:txBody>
      </p:sp>
      <p:pic>
        <p:nvPicPr>
          <p:cNvPr id="3" name="Picture 2">
            <a:extLst>
              <a:ext uri="{FF2B5EF4-FFF2-40B4-BE49-F238E27FC236}">
                <a16:creationId xmlns:a16="http://schemas.microsoft.com/office/drawing/2014/main" xmlns="" id="{B30A73FF-8C71-434E-855A-0C02496883CA}"/>
              </a:ext>
            </a:extLst>
          </p:cNvPr>
          <p:cNvPicPr>
            <a:picLocks noChangeAspect="1"/>
          </p:cNvPicPr>
          <p:nvPr/>
        </p:nvPicPr>
        <p:blipFill>
          <a:blip r:embed="rId3"/>
          <a:stretch>
            <a:fillRect/>
          </a:stretch>
        </p:blipFill>
        <p:spPr>
          <a:xfrm>
            <a:off x="1" y="0"/>
            <a:ext cx="7972147" cy="4446047"/>
          </a:xfrm>
          <a:prstGeom prst="rect">
            <a:avLst/>
          </a:prstGeom>
        </p:spPr>
      </p:pic>
      <p:pic>
        <p:nvPicPr>
          <p:cNvPr id="5" name="Picture 4">
            <a:extLst>
              <a:ext uri="{FF2B5EF4-FFF2-40B4-BE49-F238E27FC236}">
                <a16:creationId xmlns:a16="http://schemas.microsoft.com/office/drawing/2014/main" xmlns="" id="{D6F8706A-24B2-4A59-B756-9DF68FA0F067}"/>
              </a:ext>
            </a:extLst>
          </p:cNvPr>
          <p:cNvPicPr>
            <a:picLocks noChangeAspect="1"/>
          </p:cNvPicPr>
          <p:nvPr/>
        </p:nvPicPr>
        <p:blipFill rotWithShape="1">
          <a:blip r:embed="rId4"/>
          <a:srcRect t="30523"/>
          <a:stretch/>
        </p:blipFill>
        <p:spPr>
          <a:xfrm>
            <a:off x="106532" y="3404025"/>
            <a:ext cx="8211845" cy="3453975"/>
          </a:xfrm>
          <a:prstGeom prst="rect">
            <a:avLst/>
          </a:prstGeom>
        </p:spPr>
      </p:pic>
    </p:spTree>
    <p:extLst>
      <p:ext uri="{BB962C8B-B14F-4D97-AF65-F5344CB8AC3E}">
        <p14:creationId xmlns:p14="http://schemas.microsoft.com/office/powerpoint/2010/main" xmlns="" val="1263545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1A9BFAC5-0D98-4694-9A53-2D34631B95F0}"/>
              </a:ext>
            </a:extLst>
          </p:cNvPr>
          <p:cNvSpPr>
            <a:spLocks noGrp="1"/>
          </p:cNvSpPr>
          <p:nvPr>
            <p:ph type="sldNum" sz="quarter" idx="12"/>
          </p:nvPr>
        </p:nvSpPr>
        <p:spPr/>
        <p:txBody>
          <a:bodyPr/>
          <a:lstStyle/>
          <a:p>
            <a:pPr>
              <a:defRPr/>
            </a:pPr>
            <a:fld id="{0E1F2CE5-82EE-4D86-A1BA-A62E2F853B8E}" type="slidenum">
              <a:rPr lang="en-US" smtClean="0"/>
              <a:pPr>
                <a:defRPr/>
              </a:pPr>
              <a:t>17</a:t>
            </a:fld>
            <a:endParaRPr lang="en-US" smtClean="0"/>
          </a:p>
        </p:txBody>
      </p:sp>
      <p:pic>
        <p:nvPicPr>
          <p:cNvPr id="7" name="Picture 6">
            <a:extLst>
              <a:ext uri="{FF2B5EF4-FFF2-40B4-BE49-F238E27FC236}">
                <a16:creationId xmlns:a16="http://schemas.microsoft.com/office/drawing/2014/main" xmlns="" id="{EDEF57B3-6F82-4671-BD65-04F3F7A7B356}"/>
              </a:ext>
            </a:extLst>
          </p:cNvPr>
          <p:cNvPicPr>
            <a:picLocks noChangeAspect="1"/>
          </p:cNvPicPr>
          <p:nvPr/>
        </p:nvPicPr>
        <p:blipFill rotWithShape="1">
          <a:blip r:embed="rId3"/>
          <a:srcRect t="19459"/>
          <a:stretch/>
        </p:blipFill>
        <p:spPr>
          <a:xfrm>
            <a:off x="569223" y="3241255"/>
            <a:ext cx="6096272" cy="3555990"/>
          </a:xfrm>
          <a:prstGeom prst="rect">
            <a:avLst/>
          </a:prstGeom>
        </p:spPr>
      </p:pic>
      <p:pic>
        <p:nvPicPr>
          <p:cNvPr id="9" name="Picture 8">
            <a:extLst>
              <a:ext uri="{FF2B5EF4-FFF2-40B4-BE49-F238E27FC236}">
                <a16:creationId xmlns:a16="http://schemas.microsoft.com/office/drawing/2014/main" xmlns="" id="{319EAA85-1DAB-4CD5-A798-58757B392642}"/>
              </a:ext>
            </a:extLst>
          </p:cNvPr>
          <p:cNvPicPr>
            <a:picLocks noChangeAspect="1"/>
          </p:cNvPicPr>
          <p:nvPr/>
        </p:nvPicPr>
        <p:blipFill>
          <a:blip r:embed="rId4"/>
          <a:stretch>
            <a:fillRect/>
          </a:stretch>
        </p:blipFill>
        <p:spPr>
          <a:xfrm>
            <a:off x="310564" y="0"/>
            <a:ext cx="6477000" cy="3305175"/>
          </a:xfrm>
          <a:prstGeom prst="rect">
            <a:avLst/>
          </a:prstGeom>
        </p:spPr>
      </p:pic>
    </p:spTree>
    <p:extLst>
      <p:ext uri="{BB962C8B-B14F-4D97-AF65-F5344CB8AC3E}">
        <p14:creationId xmlns:p14="http://schemas.microsoft.com/office/powerpoint/2010/main" xmlns="" val="3436106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ow to type Apple logo  on iPhone, Mac, Apple TV, Windows &amp; more">
            <a:extLst>
              <a:ext uri="{FF2B5EF4-FFF2-40B4-BE49-F238E27FC236}">
                <a16:creationId xmlns:a16="http://schemas.microsoft.com/office/drawing/2014/main" xmlns="" id="{4C4DAD22-3288-41E5-8DAC-6BE14726EEEE}"/>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620000" y="136525"/>
            <a:ext cx="1140829" cy="1330197"/>
          </a:xfrm>
          <a:prstGeom prst="rect">
            <a:avLst/>
          </a:prstGeom>
          <a:noFill/>
          <a:extLst>
            <a:ext uri="{909E8E84-426E-40DD-AFC4-6F175D3DCCD1}">
              <a14:hiddenFill xmlns:a14="http://schemas.microsoft.com/office/drawing/2010/main" xmlns="">
                <a:solidFill>
                  <a:srgbClr val="FFFFFF"/>
                </a:solidFill>
              </a14:hiddenFill>
            </a:ext>
          </a:extLst>
        </p:spPr>
      </p:pic>
      <p:sp>
        <p:nvSpPr>
          <p:cNvPr id="2" name="Slide Number Placeholder 1">
            <a:extLst>
              <a:ext uri="{FF2B5EF4-FFF2-40B4-BE49-F238E27FC236}">
                <a16:creationId xmlns:a16="http://schemas.microsoft.com/office/drawing/2014/main" xmlns="" id="{659D045B-8AD7-4E76-83A2-9C4AC893D508}"/>
              </a:ext>
            </a:extLst>
          </p:cNvPr>
          <p:cNvSpPr>
            <a:spLocks noGrp="1"/>
          </p:cNvSpPr>
          <p:nvPr>
            <p:ph type="sldNum" sz="quarter" idx="12"/>
          </p:nvPr>
        </p:nvSpPr>
        <p:spPr/>
        <p:txBody>
          <a:bodyPr/>
          <a:lstStyle/>
          <a:p>
            <a:pPr>
              <a:defRPr/>
            </a:pPr>
            <a:fld id="{0E1F2CE5-82EE-4D86-A1BA-A62E2F853B8E}" type="slidenum">
              <a:rPr lang="en-US" smtClean="0"/>
              <a:pPr>
                <a:defRPr/>
              </a:pPr>
              <a:t>18</a:t>
            </a:fld>
            <a:endParaRPr lang="en-US" smtClean="0"/>
          </a:p>
        </p:txBody>
      </p:sp>
      <p:pic>
        <p:nvPicPr>
          <p:cNvPr id="4" name="Picture 3">
            <a:extLst>
              <a:ext uri="{FF2B5EF4-FFF2-40B4-BE49-F238E27FC236}">
                <a16:creationId xmlns:a16="http://schemas.microsoft.com/office/drawing/2014/main" xmlns="" id="{288D95ED-C13C-4E5A-8915-F92B3F7DE386}"/>
              </a:ext>
            </a:extLst>
          </p:cNvPr>
          <p:cNvPicPr>
            <a:picLocks noChangeAspect="1"/>
          </p:cNvPicPr>
          <p:nvPr/>
        </p:nvPicPr>
        <p:blipFill>
          <a:blip r:embed="rId4"/>
          <a:stretch>
            <a:fillRect/>
          </a:stretch>
        </p:blipFill>
        <p:spPr>
          <a:xfrm>
            <a:off x="93310" y="48469"/>
            <a:ext cx="6968971" cy="6858000"/>
          </a:xfrm>
          <a:prstGeom prst="rect">
            <a:avLst/>
          </a:prstGeom>
        </p:spPr>
      </p:pic>
    </p:spTree>
    <p:extLst>
      <p:ext uri="{BB962C8B-B14F-4D97-AF65-F5344CB8AC3E}">
        <p14:creationId xmlns:p14="http://schemas.microsoft.com/office/powerpoint/2010/main" xmlns="" val="36603216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48D65246-920E-4815-9F16-9E93F4B89FFA}"/>
              </a:ext>
            </a:extLst>
          </p:cNvPr>
          <p:cNvSpPr>
            <a:spLocks noGrp="1"/>
          </p:cNvSpPr>
          <p:nvPr>
            <p:ph type="sldNum" sz="quarter" idx="12"/>
          </p:nvPr>
        </p:nvSpPr>
        <p:spPr/>
        <p:txBody>
          <a:bodyPr/>
          <a:lstStyle/>
          <a:p>
            <a:pPr>
              <a:defRPr/>
            </a:pPr>
            <a:fld id="{0E1F2CE5-82EE-4D86-A1BA-A62E2F853B8E}" type="slidenum">
              <a:rPr lang="en-US" smtClean="0"/>
              <a:pPr>
                <a:defRPr/>
              </a:pPr>
              <a:t>19</a:t>
            </a:fld>
            <a:endParaRPr lang="en-US" smtClean="0"/>
          </a:p>
        </p:txBody>
      </p:sp>
      <p:pic>
        <p:nvPicPr>
          <p:cNvPr id="4" name="Picture 3">
            <a:extLst>
              <a:ext uri="{FF2B5EF4-FFF2-40B4-BE49-F238E27FC236}">
                <a16:creationId xmlns:a16="http://schemas.microsoft.com/office/drawing/2014/main" xmlns="" id="{3DE06FD8-2BB2-4761-A3A2-DBAF45F3A0D4}"/>
              </a:ext>
            </a:extLst>
          </p:cNvPr>
          <p:cNvPicPr>
            <a:picLocks noChangeAspect="1"/>
          </p:cNvPicPr>
          <p:nvPr/>
        </p:nvPicPr>
        <p:blipFill>
          <a:blip r:embed="rId3"/>
          <a:stretch>
            <a:fillRect/>
          </a:stretch>
        </p:blipFill>
        <p:spPr>
          <a:xfrm>
            <a:off x="182445" y="0"/>
            <a:ext cx="6968971" cy="6858000"/>
          </a:xfrm>
          <a:prstGeom prst="rect">
            <a:avLst/>
          </a:prstGeom>
        </p:spPr>
      </p:pic>
      <p:pic>
        <p:nvPicPr>
          <p:cNvPr id="6" name="Picture 2" descr="How to type Apple logo  on iPhone, Mac, Apple TV, Windows &amp; more">
            <a:extLst>
              <a:ext uri="{FF2B5EF4-FFF2-40B4-BE49-F238E27FC236}">
                <a16:creationId xmlns:a16="http://schemas.microsoft.com/office/drawing/2014/main" xmlns="" id="{A7F148FA-14BA-42F1-9986-93EB9E11F95C}"/>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7620000" y="136525"/>
            <a:ext cx="1140829" cy="133019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172337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Agjenda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36290" y="1043731"/>
            <a:ext cx="3791244" cy="2800767"/>
          </a:xfrm>
          <a:prstGeom prst="rect">
            <a:avLst/>
          </a:prstGeom>
        </p:spPr>
        <p:txBody>
          <a:bodyPr wrap="square">
            <a:spAutoFit/>
          </a:bodyPr>
          <a:lstStyle/>
          <a:p>
            <a:pPr marL="342900" indent="-342900" eaLnBrk="1" hangingPunct="1">
              <a:lnSpc>
                <a:spcPct val="80000"/>
              </a:lnSpc>
              <a:buFont typeface="Wingdings" pitchFamily="2" charset="2"/>
              <a:buChar char="Ø"/>
            </a:pPr>
            <a:r>
              <a:rPr lang="sq-AL" sz="2000" b="1"/>
              <a:t>Pjesa e parë</a:t>
            </a:r>
          </a:p>
          <a:p>
            <a:pPr marL="342900" indent="-342900" eaLnBrk="1" hangingPunct="1">
              <a:lnSpc>
                <a:spcPct val="80000"/>
              </a:lnSpc>
              <a:buFont typeface="Wingdings" pitchFamily="2" charset="2"/>
              <a:buChar char="ü"/>
            </a:pPr>
            <a:r>
              <a:rPr lang="sq-AL" sz="2000" i="1"/>
              <a:t>Përmbledhje e përkufizimeve kryesore</a:t>
            </a:r>
          </a:p>
          <a:p>
            <a:pPr marL="342900" indent="-342900" eaLnBrk="1" hangingPunct="1">
              <a:lnSpc>
                <a:spcPct val="80000"/>
              </a:lnSpc>
              <a:buFont typeface="Wingdings" pitchFamily="2" charset="2"/>
              <a:buChar char="ü"/>
            </a:pPr>
            <a:endParaRPr lang="en-GB" sz="2000" dirty="0"/>
          </a:p>
          <a:p>
            <a:pPr marL="342900" indent="-342900" eaLnBrk="1" hangingPunct="1">
              <a:lnSpc>
                <a:spcPct val="80000"/>
              </a:lnSpc>
              <a:buFont typeface="Wingdings" pitchFamily="2" charset="2"/>
              <a:buChar char="Ø"/>
            </a:pPr>
            <a:r>
              <a:rPr lang="sq-AL" sz="2000" b="1"/>
              <a:t>Pjesa e dytë</a:t>
            </a:r>
          </a:p>
          <a:p>
            <a:pPr marL="342900" indent="-342900">
              <a:lnSpc>
                <a:spcPct val="80000"/>
              </a:lnSpc>
              <a:buFont typeface="Wingdings" pitchFamily="2" charset="2"/>
              <a:buChar char="ü"/>
            </a:pPr>
            <a:r>
              <a:rPr lang="sq-AL" sz="2000" i="1"/>
              <a:t>Bashkëpunimi me ofruesit e shërbimeve vendore</a:t>
            </a:r>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sq-AL" sz="2000" b="1"/>
              <a:t>Pjesa e tretë</a:t>
            </a:r>
          </a:p>
          <a:p>
            <a:pPr marL="342900" indent="-342900">
              <a:lnSpc>
                <a:spcPct val="80000"/>
              </a:lnSpc>
              <a:buFont typeface="Wingdings" pitchFamily="2" charset="2"/>
              <a:buChar char="ü"/>
            </a:pPr>
            <a:r>
              <a:rPr lang="sq-AL" sz="2000" i="1"/>
              <a:t>Bashkëpunimi me ofruesit e shërbimeve të huaja për marrjen e të dhënave</a:t>
            </a:r>
          </a:p>
        </p:txBody>
      </p:sp>
      <p:sp>
        <p:nvSpPr>
          <p:cNvPr id="6" name="Rectangle 5">
            <a:extLst>
              <a:ext uri="{FF2B5EF4-FFF2-40B4-BE49-F238E27FC236}">
                <a16:creationId xmlns:a16="http://schemas.microsoft.com/office/drawing/2014/main" xmlns="" id="{EA3FFC4F-A0C7-6241-A6A3-D4D1CB58E595}"/>
              </a:ext>
            </a:extLst>
          </p:cNvPr>
          <p:cNvSpPr/>
          <p:nvPr/>
        </p:nvSpPr>
        <p:spPr>
          <a:xfrm>
            <a:off x="4450456" y="1043731"/>
            <a:ext cx="4572000" cy="1815882"/>
          </a:xfrm>
          <a:prstGeom prst="rect">
            <a:avLst/>
          </a:prstGeom>
        </p:spPr>
        <p:txBody>
          <a:bodyPr>
            <a:spAutoFit/>
          </a:bodyPr>
          <a:lstStyle/>
          <a:p>
            <a:pPr marL="342900" indent="-342900" eaLnBrk="1" hangingPunct="1">
              <a:lnSpc>
                <a:spcPct val="80000"/>
              </a:lnSpc>
              <a:buFont typeface="Wingdings" pitchFamily="2" charset="2"/>
              <a:buChar char="Ø"/>
            </a:pPr>
            <a:r>
              <a:rPr lang="sq-AL" sz="2000" b="1"/>
              <a:t>Pjesa e katërt</a:t>
            </a:r>
          </a:p>
          <a:p>
            <a:pPr marL="342900" indent="-342900">
              <a:lnSpc>
                <a:spcPct val="80000"/>
              </a:lnSpc>
              <a:buFont typeface="Wingdings" pitchFamily="2" charset="2"/>
              <a:buChar char="ü"/>
            </a:pPr>
            <a:r>
              <a:rPr lang="sq-AL" sz="2000" i="1"/>
              <a:t>Bashkëpunimi me ofruesit e shërbimeve të huaja për heqjen e përmbajtjes së jashtëligjshme</a:t>
            </a:r>
          </a:p>
          <a:p>
            <a:pPr marL="342900" indent="-342900">
              <a:lnSpc>
                <a:spcPct val="80000"/>
              </a:lnSpc>
              <a:buFont typeface="Wingdings" pitchFamily="2" charset="2"/>
              <a:buChar char="ü"/>
            </a:pPr>
            <a:endParaRPr lang="en-GB" sz="2000" i="1" dirty="0"/>
          </a:p>
          <a:p>
            <a:pPr marL="342900" indent="-342900" eaLnBrk="1" hangingPunct="1">
              <a:lnSpc>
                <a:spcPct val="80000"/>
              </a:lnSpc>
              <a:buFont typeface="Wingdings" pitchFamily="2" charset="2"/>
              <a:buChar char="Ø"/>
            </a:pPr>
            <a:r>
              <a:rPr lang="sq-AL" sz="2000" b="1"/>
              <a:t>Pjesa e pestë</a:t>
            </a:r>
          </a:p>
          <a:p>
            <a:pPr marL="342900" indent="-342900">
              <a:lnSpc>
                <a:spcPct val="80000"/>
              </a:lnSpc>
              <a:buFont typeface="Wingdings" pitchFamily="2" charset="2"/>
              <a:buChar char="ü"/>
            </a:pPr>
            <a:r>
              <a:rPr lang="sq-AL" sz="2000" i="1"/>
              <a:t>Përmbledhje</a:t>
            </a:r>
          </a:p>
          <a:p>
            <a:pPr>
              <a:lnSpc>
                <a:spcPct val="80000"/>
              </a:lnSpc>
            </a:pPr>
            <a:endParaRPr lang="en-GB" sz="2000" i="1" dirty="0"/>
          </a:p>
        </p:txBody>
      </p:sp>
    </p:spTree>
    <p:extLst>
      <p:ext uri="{BB962C8B-B14F-4D97-AF65-F5344CB8AC3E}">
        <p14:creationId xmlns:p14="http://schemas.microsoft.com/office/powerpoint/2010/main" xmlns=""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dirty="0"/>
              <a:t>Demonstrim – Kërkesa emergjente për </a:t>
            </a:r>
            <a:r>
              <a:rPr lang="sq-AL" sz="3200" b="1" dirty="0" err="1"/>
              <a:t>Facebook</a:t>
            </a:r>
            <a:endParaRPr lang="sq-AL"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5" name="Picture 4">
            <a:extLst>
              <a:ext uri="{FF2B5EF4-FFF2-40B4-BE49-F238E27FC236}">
                <a16:creationId xmlns:a16="http://schemas.microsoft.com/office/drawing/2014/main" xmlns="" id="{79B6DAC5-EE06-4822-ABD0-1D8A5AD71A3F}"/>
              </a:ext>
            </a:extLst>
          </p:cNvPr>
          <p:cNvPicPr>
            <a:picLocks noChangeAspect="1"/>
          </p:cNvPicPr>
          <p:nvPr/>
        </p:nvPicPr>
        <p:blipFill>
          <a:blip r:embed="rId4"/>
          <a:stretch>
            <a:fillRect/>
          </a:stretch>
        </p:blipFill>
        <p:spPr>
          <a:xfrm>
            <a:off x="0" y="1351270"/>
            <a:ext cx="9144000" cy="5201930"/>
          </a:xfrm>
          <a:prstGeom prst="rect">
            <a:avLst/>
          </a:prstGeom>
        </p:spPr>
      </p:pic>
      <p:sp>
        <p:nvSpPr>
          <p:cNvPr id="8" name="Rectangle 7">
            <a:extLst>
              <a:ext uri="{FF2B5EF4-FFF2-40B4-BE49-F238E27FC236}">
                <a16:creationId xmlns:a16="http://schemas.microsoft.com/office/drawing/2014/main" xmlns="" id="{87DCA74B-D909-49E7-9149-DA00FEBCD4E9}"/>
              </a:ext>
            </a:extLst>
          </p:cNvPr>
          <p:cNvSpPr/>
          <p:nvPr/>
        </p:nvSpPr>
        <p:spPr>
          <a:xfrm>
            <a:off x="1" y="947201"/>
            <a:ext cx="9022456" cy="415498"/>
          </a:xfrm>
          <a:prstGeom prst="rect">
            <a:avLst/>
          </a:prstGeom>
        </p:spPr>
        <p:txBody>
          <a:bodyPr wrap="square">
            <a:spAutoFit/>
          </a:bodyPr>
          <a:lstStyle/>
          <a:p>
            <a:pPr algn="ctr">
              <a:defRPr/>
            </a:pPr>
            <a:r>
              <a:rPr lang="sq-AL" sz="2100" b="1" dirty="0"/>
              <a:t>Hapi 1: Kërkesa e qasjes në sistemin e kërkesës për zbatimin e ligjit</a:t>
            </a:r>
          </a:p>
        </p:txBody>
      </p:sp>
    </p:spTree>
    <p:extLst>
      <p:ext uri="{BB962C8B-B14F-4D97-AF65-F5344CB8AC3E}">
        <p14:creationId xmlns:p14="http://schemas.microsoft.com/office/powerpoint/2010/main" xmlns="" val="2497302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dirty="0"/>
              <a:t>Demonstrim – Kërkesa emergjente për </a:t>
            </a:r>
            <a:r>
              <a:rPr lang="sq-AL" sz="3200" b="1" dirty="0" err="1"/>
              <a:t>Facebook</a:t>
            </a:r>
            <a:endParaRPr lang="sq-AL"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xmlns="" id="{87DCA74B-D909-49E7-9149-DA00FEBCD4E9}"/>
              </a:ext>
            </a:extLst>
          </p:cNvPr>
          <p:cNvSpPr/>
          <p:nvPr/>
        </p:nvSpPr>
        <p:spPr>
          <a:xfrm>
            <a:off x="1" y="947201"/>
            <a:ext cx="9022456" cy="415498"/>
          </a:xfrm>
          <a:prstGeom prst="rect">
            <a:avLst/>
          </a:prstGeom>
        </p:spPr>
        <p:txBody>
          <a:bodyPr wrap="square">
            <a:spAutoFit/>
          </a:bodyPr>
          <a:lstStyle/>
          <a:p>
            <a:pPr algn="ctr">
              <a:defRPr/>
            </a:pPr>
            <a:r>
              <a:rPr lang="sq-AL" sz="2100" b="1" dirty="0"/>
              <a:t>Hapi 2: Zgjidh “Bëni një kërkesë regjistrimi” dhe plotësimi i formularit</a:t>
            </a:r>
          </a:p>
        </p:txBody>
      </p:sp>
      <p:pic>
        <p:nvPicPr>
          <p:cNvPr id="6" name="Picture 5">
            <a:extLst>
              <a:ext uri="{FF2B5EF4-FFF2-40B4-BE49-F238E27FC236}">
                <a16:creationId xmlns:a16="http://schemas.microsoft.com/office/drawing/2014/main" xmlns="" id="{2D6AEAEF-8D71-480D-B761-6CBF16FAB9E1}"/>
              </a:ext>
            </a:extLst>
          </p:cNvPr>
          <p:cNvPicPr>
            <a:picLocks noChangeAspect="1"/>
          </p:cNvPicPr>
          <p:nvPr/>
        </p:nvPicPr>
        <p:blipFill>
          <a:blip r:embed="rId4"/>
          <a:stretch>
            <a:fillRect/>
          </a:stretch>
        </p:blipFill>
        <p:spPr>
          <a:xfrm>
            <a:off x="0" y="1431085"/>
            <a:ext cx="9143999" cy="5097858"/>
          </a:xfrm>
          <a:prstGeom prst="rect">
            <a:avLst/>
          </a:prstGeom>
        </p:spPr>
      </p:pic>
    </p:spTree>
    <p:extLst>
      <p:ext uri="{BB962C8B-B14F-4D97-AF65-F5344CB8AC3E}">
        <p14:creationId xmlns:p14="http://schemas.microsoft.com/office/powerpoint/2010/main" xmlns="" val="37048115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dirty="0"/>
              <a:t>Demonstrim – Kërkesa emergjente për </a:t>
            </a:r>
            <a:r>
              <a:rPr lang="sq-AL" sz="3200" b="1" dirty="0" err="1"/>
              <a:t>Facebook</a:t>
            </a:r>
            <a:endParaRPr lang="sq-AL"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xmlns="" id="{87DCA74B-D909-49E7-9149-DA00FEBCD4E9}"/>
              </a:ext>
            </a:extLst>
          </p:cNvPr>
          <p:cNvSpPr/>
          <p:nvPr/>
        </p:nvSpPr>
        <p:spPr>
          <a:xfrm>
            <a:off x="192487" y="947201"/>
            <a:ext cx="8584961" cy="400110"/>
          </a:xfrm>
          <a:prstGeom prst="rect">
            <a:avLst/>
          </a:prstGeom>
        </p:spPr>
        <p:txBody>
          <a:bodyPr wrap="square">
            <a:spAutoFit/>
          </a:bodyPr>
          <a:lstStyle/>
          <a:p>
            <a:pPr algn="ctr">
              <a:defRPr/>
            </a:pPr>
            <a:r>
              <a:rPr lang="sq-AL" sz="2000" b="1" dirty="0"/>
              <a:t>Hapi 2: Zgjidh “Bëni një kërkesë regjistrimi” dhe plotësimi i formularit</a:t>
            </a:r>
          </a:p>
        </p:txBody>
      </p:sp>
      <p:pic>
        <p:nvPicPr>
          <p:cNvPr id="5" name="Picture 4">
            <a:extLst>
              <a:ext uri="{FF2B5EF4-FFF2-40B4-BE49-F238E27FC236}">
                <a16:creationId xmlns:a16="http://schemas.microsoft.com/office/drawing/2014/main" xmlns="" id="{7802C5AB-9DBC-4AA8-8014-65914F305F09}"/>
              </a:ext>
            </a:extLst>
          </p:cNvPr>
          <p:cNvPicPr>
            <a:picLocks noChangeAspect="1"/>
          </p:cNvPicPr>
          <p:nvPr/>
        </p:nvPicPr>
        <p:blipFill>
          <a:blip r:embed="rId4"/>
          <a:stretch>
            <a:fillRect/>
          </a:stretch>
        </p:blipFill>
        <p:spPr>
          <a:xfrm>
            <a:off x="1" y="1404019"/>
            <a:ext cx="9224010" cy="5153264"/>
          </a:xfrm>
          <a:prstGeom prst="rect">
            <a:avLst/>
          </a:prstGeom>
        </p:spPr>
      </p:pic>
    </p:spTree>
    <p:extLst>
      <p:ext uri="{BB962C8B-B14F-4D97-AF65-F5344CB8AC3E}">
        <p14:creationId xmlns:p14="http://schemas.microsoft.com/office/powerpoint/2010/main" xmlns="" val="13330936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dirty="0"/>
              <a:t>Demonstrim – Kërkesa emergjente për </a:t>
            </a:r>
            <a:r>
              <a:rPr lang="sq-AL" sz="3200" b="1" dirty="0" err="1"/>
              <a:t>Facebook</a:t>
            </a:r>
            <a:endParaRPr lang="sq-AL"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xmlns="" id="{87DCA74B-D909-49E7-9149-DA00FEBCD4E9}"/>
              </a:ext>
            </a:extLst>
          </p:cNvPr>
          <p:cNvSpPr/>
          <p:nvPr/>
        </p:nvSpPr>
        <p:spPr>
          <a:xfrm>
            <a:off x="192487" y="947201"/>
            <a:ext cx="8584961" cy="430887"/>
          </a:xfrm>
          <a:prstGeom prst="rect">
            <a:avLst/>
          </a:prstGeom>
        </p:spPr>
        <p:txBody>
          <a:bodyPr wrap="square">
            <a:spAutoFit/>
          </a:bodyPr>
          <a:lstStyle/>
          <a:p>
            <a:pPr algn="ctr">
              <a:defRPr/>
            </a:pPr>
            <a:r>
              <a:rPr lang="sq-AL" sz="2200" b="1"/>
              <a:t>Hapi 3: Bashkëngjit dokumentin</a:t>
            </a:r>
          </a:p>
        </p:txBody>
      </p:sp>
      <p:pic>
        <p:nvPicPr>
          <p:cNvPr id="6" name="Picture 5">
            <a:extLst>
              <a:ext uri="{FF2B5EF4-FFF2-40B4-BE49-F238E27FC236}">
                <a16:creationId xmlns:a16="http://schemas.microsoft.com/office/drawing/2014/main" xmlns="" id="{CD5F1E05-7C5A-459C-9600-05A517DF4B32}"/>
              </a:ext>
            </a:extLst>
          </p:cNvPr>
          <p:cNvPicPr>
            <a:picLocks noChangeAspect="1"/>
          </p:cNvPicPr>
          <p:nvPr/>
        </p:nvPicPr>
        <p:blipFill>
          <a:blip r:embed="rId4"/>
          <a:stretch>
            <a:fillRect/>
          </a:stretch>
        </p:blipFill>
        <p:spPr>
          <a:xfrm>
            <a:off x="190500" y="1798615"/>
            <a:ext cx="8763000" cy="1381125"/>
          </a:xfrm>
          <a:prstGeom prst="rect">
            <a:avLst/>
          </a:prstGeom>
        </p:spPr>
      </p:pic>
      <p:sp>
        <p:nvSpPr>
          <p:cNvPr id="7" name="Rectangle 6">
            <a:extLst>
              <a:ext uri="{FF2B5EF4-FFF2-40B4-BE49-F238E27FC236}">
                <a16:creationId xmlns:a16="http://schemas.microsoft.com/office/drawing/2014/main" xmlns="" id="{AE6DA1C5-7420-4A0C-B902-4E95366F80DC}"/>
              </a:ext>
            </a:extLst>
          </p:cNvPr>
          <p:cNvSpPr/>
          <p:nvPr/>
        </p:nvSpPr>
        <p:spPr>
          <a:xfrm>
            <a:off x="532468" y="3534757"/>
            <a:ext cx="7266825" cy="2800767"/>
          </a:xfrm>
          <a:prstGeom prst="rect">
            <a:avLst/>
          </a:prstGeom>
        </p:spPr>
        <p:txBody>
          <a:bodyPr wrap="square">
            <a:spAutoFit/>
          </a:bodyPr>
          <a:lstStyle/>
          <a:p>
            <a:pPr marL="342900" indent="-342900">
              <a:buFont typeface="Wingdings" pitchFamily="2" charset="2"/>
              <a:buChar char="ü"/>
            </a:pPr>
            <a:r>
              <a:rPr lang="sq-AL" sz="2200"/>
              <a:t>Kjo mund të përfshijë ndonjë material mbështetës të tillë si:</a:t>
            </a:r>
          </a:p>
          <a:p>
            <a:pPr marL="800100" lvl="1" indent="-342900">
              <a:buFont typeface="Wingdings" pitchFamily="2" charset="2"/>
              <a:buChar char="ü"/>
            </a:pPr>
            <a:endParaRPr lang="en-GB" sz="2200" dirty="0"/>
          </a:p>
          <a:p>
            <a:pPr marL="800100" lvl="1" indent="-342900">
              <a:buFont typeface="Wingdings" pitchFamily="2" charset="2"/>
              <a:buChar char="ü"/>
            </a:pPr>
            <a:r>
              <a:rPr lang="sq-AL" sz="2200"/>
              <a:t>ankesë (me përkthim në anglisht)</a:t>
            </a:r>
          </a:p>
          <a:p>
            <a:pPr marL="800100" lvl="1" indent="-342900">
              <a:buFont typeface="Wingdings" pitchFamily="2" charset="2"/>
              <a:buChar char="ü"/>
            </a:pPr>
            <a:endParaRPr lang="en-GB" sz="2200" dirty="0"/>
          </a:p>
          <a:p>
            <a:pPr marL="800100" lvl="1" indent="-342900">
              <a:buFont typeface="Wingdings" pitchFamily="2" charset="2"/>
              <a:buChar char="ü"/>
            </a:pPr>
            <a:r>
              <a:rPr lang="sq-AL" sz="2200"/>
              <a:t>ndonjë provë në dispozicion (me përkthim në anglisht)</a:t>
            </a:r>
          </a:p>
          <a:p>
            <a:pPr marL="800100" lvl="1" indent="-342900">
              <a:buFont typeface="Wingdings" pitchFamily="2" charset="2"/>
              <a:buChar char="ü"/>
            </a:pPr>
            <a:endParaRPr lang="en-GB" sz="2200" dirty="0"/>
          </a:p>
          <a:p>
            <a:pPr marL="800100" lvl="1" indent="-342900">
              <a:buFont typeface="Wingdings" pitchFamily="2" charset="2"/>
              <a:buChar char="ü"/>
            </a:pPr>
            <a:r>
              <a:rPr lang="sq-AL" sz="2200"/>
              <a:t>urdhër gjykate (me përkthim në anglisht) (nëse është në dispozicion)</a:t>
            </a:r>
          </a:p>
          <a:p>
            <a:pPr lvl="1"/>
            <a:endParaRPr lang="en-GB" sz="2200" dirty="0"/>
          </a:p>
        </p:txBody>
      </p:sp>
    </p:spTree>
    <p:extLst>
      <p:ext uri="{BB962C8B-B14F-4D97-AF65-F5344CB8AC3E}">
        <p14:creationId xmlns:p14="http://schemas.microsoft.com/office/powerpoint/2010/main" xmlns="" val="13960621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q-AL" sz="3200" b="1"/>
              <a:t>Pyetje anketimi</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3177934900"/>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Tree>
    <p:extLst>
      <p:ext uri="{BB962C8B-B14F-4D97-AF65-F5344CB8AC3E}">
        <p14:creationId xmlns:p14="http://schemas.microsoft.com/office/powerpoint/2010/main" xmlns="" val="35540454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Urdhri i paraqitjes së të dhënave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95828" y="1139969"/>
            <a:ext cx="4476172" cy="3016210"/>
          </a:xfrm>
          <a:prstGeom prst="rect">
            <a:avLst/>
          </a:prstGeom>
        </p:spPr>
        <p:txBody>
          <a:bodyPr wrap="square">
            <a:spAutoFit/>
          </a:bodyPr>
          <a:lstStyle/>
          <a:p>
            <a:pPr marL="342900" indent="-342900" algn="just">
              <a:buFont typeface="Wingdings" pitchFamily="2" charset="2"/>
              <a:buChar char="Ø"/>
            </a:pPr>
            <a:r>
              <a:rPr lang="sq-AL" sz="1900" b="1"/>
              <a:t>Neni 18 - Urdhri për paraqitjen e të dhënave</a:t>
            </a:r>
          </a:p>
          <a:p>
            <a:pPr algn="just"/>
            <a:r>
              <a:rPr lang="sq-AL" sz="1900"/>
              <a:t>1. Secila palë miraton masa të tilla legjislative dhe masa të tjera që mund të jenë të nevojshme për të fuqizuar autoritetet e saj kompetente për të urdhëruar: </a:t>
            </a:r>
          </a:p>
          <a:p>
            <a:pPr algn="just"/>
            <a:r>
              <a:rPr lang="sq-AL" sz="1900"/>
              <a:t>b një </a:t>
            </a:r>
            <a:r>
              <a:rPr lang="sq-AL" sz="1900" b="1">
                <a:solidFill>
                  <a:srgbClr val="FF0000"/>
                </a:solidFill>
              </a:rPr>
              <a:t>ofrues të shërbimeve që ofron shërbimet e tij në territorin e Palës </a:t>
            </a:r>
            <a:r>
              <a:rPr lang="sq-AL" sz="1900"/>
              <a:t>për të paraqitur informacionin rreth abonuesit në lidhje me shërbime të tilla në posedimin ose kontrollin e atij ofruesi të shërbimit. </a:t>
            </a:r>
          </a:p>
        </p:txBody>
      </p:sp>
      <p:sp>
        <p:nvSpPr>
          <p:cNvPr id="6" name="Rectangle 5">
            <a:extLst>
              <a:ext uri="{FF2B5EF4-FFF2-40B4-BE49-F238E27FC236}">
                <a16:creationId xmlns:a16="http://schemas.microsoft.com/office/drawing/2014/main" xmlns="" id="{524B6456-681F-2F44-A01A-AD3514E81BD2}"/>
              </a:ext>
            </a:extLst>
          </p:cNvPr>
          <p:cNvSpPr/>
          <p:nvPr/>
        </p:nvSpPr>
        <p:spPr>
          <a:xfrm>
            <a:off x="4607511" y="1079428"/>
            <a:ext cx="4414946" cy="5632311"/>
          </a:xfrm>
          <a:prstGeom prst="rect">
            <a:avLst/>
          </a:prstGeom>
        </p:spPr>
        <p:txBody>
          <a:bodyPr wrap="square">
            <a:spAutoFit/>
          </a:bodyPr>
          <a:lstStyle/>
          <a:p>
            <a:pPr marL="342900" indent="-342900" algn="just">
              <a:buFont typeface="Wingdings" pitchFamily="2" charset="2"/>
              <a:buChar char="ü"/>
            </a:pPr>
            <a:r>
              <a:rPr lang="sq-AL" sz="2000"/>
              <a:t>Urdhrat për paraqitjen e të dhënave mund t'u bëhen ofruesve të shërbimeve të huaja nëse ato ofrojnë shërbime në vend </a:t>
            </a:r>
          </a:p>
          <a:p>
            <a:pPr marL="342900" indent="-342900" algn="just">
              <a:buFont typeface="Wingdings" pitchFamily="2" charset="2"/>
              <a:buChar char="ü"/>
            </a:pPr>
            <a:endParaRPr lang="en-US" sz="2000" dirty="0"/>
          </a:p>
          <a:p>
            <a:pPr marL="342900" indent="-342900" algn="just">
              <a:buFont typeface="Wingdings" pitchFamily="2" charset="2"/>
              <a:buChar char="ü"/>
            </a:pPr>
            <a:r>
              <a:rPr lang="sq-AL" sz="2000"/>
              <a:t>Ofruesi i shërbimit duhet të ketë krijuar lidhje reale dhe thelbësore me vendin - p.sh.</a:t>
            </a:r>
          </a:p>
          <a:p>
            <a:pPr marL="800100" lvl="1" indent="-342900" algn="just">
              <a:buFont typeface="Wingdings" pitchFamily="2" charset="2"/>
              <a:buChar char="ü"/>
            </a:pPr>
            <a:r>
              <a:rPr lang="sq-AL" sz="1900"/>
              <a:t>Reklamat lokale </a:t>
            </a:r>
          </a:p>
          <a:p>
            <a:pPr marL="800100" lvl="1" indent="-342900" algn="just">
              <a:buFont typeface="Wingdings" pitchFamily="2" charset="2"/>
              <a:buChar char="ü"/>
            </a:pPr>
            <a:r>
              <a:rPr lang="sq-AL" sz="1900"/>
              <a:t>Shpalljet në gjuhen vendore</a:t>
            </a:r>
          </a:p>
          <a:p>
            <a:pPr marL="800100" lvl="1" indent="-342900" algn="just">
              <a:buFont typeface="Wingdings" pitchFamily="2" charset="2"/>
              <a:buChar char="ü"/>
            </a:pPr>
            <a:r>
              <a:rPr lang="sq-AL" sz="1900"/>
              <a:t>Përdorimi i informacionit të abonuesit lokal dhe të dhënave të trafikut të lidhura me periudhën e veprimtarisë së tij</a:t>
            </a:r>
          </a:p>
          <a:p>
            <a:pPr marL="800100" lvl="1" indent="-342900" algn="just">
              <a:buFont typeface="Wingdings" pitchFamily="2" charset="2"/>
              <a:buChar char="ü"/>
            </a:pPr>
            <a:r>
              <a:rPr lang="sq-AL" sz="1900"/>
              <a:t>Ndërvepron me abonuesit lokalë</a:t>
            </a:r>
          </a:p>
          <a:p>
            <a:pPr marL="800100" lvl="1" indent="-342900" algn="just">
              <a:buFont typeface="Wingdings" pitchFamily="2" charset="2"/>
              <a:buChar char="ü"/>
            </a:pPr>
            <a:r>
              <a:rPr lang="sq-AL" sz="1900"/>
              <a:t>Ndryshe konsiderohet i themeluar në vend </a:t>
            </a:r>
          </a:p>
        </p:txBody>
      </p:sp>
    </p:spTree>
    <p:extLst>
      <p:ext uri="{BB962C8B-B14F-4D97-AF65-F5344CB8AC3E}">
        <p14:creationId xmlns:p14="http://schemas.microsoft.com/office/powerpoint/2010/main" xmlns="" val="15407056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6F06AC66-23C9-478D-89FF-FAE02BB6DF6D}"/>
              </a:ext>
            </a:extLst>
          </p:cNvPr>
          <p:cNvSpPr>
            <a:spLocks noGrp="1"/>
          </p:cNvSpPr>
          <p:nvPr>
            <p:ph type="sldNum" sz="quarter" idx="12"/>
          </p:nvPr>
        </p:nvSpPr>
        <p:spPr/>
        <p:txBody>
          <a:bodyPr/>
          <a:lstStyle/>
          <a:p>
            <a:pPr>
              <a:defRPr/>
            </a:pPr>
            <a:fld id="{0E1F2CE5-82EE-4D86-A1BA-A62E2F853B8E}" type="slidenum">
              <a:rPr lang="en-US" smtClean="0"/>
              <a:pPr>
                <a:defRPr/>
              </a:pPr>
              <a:t>26</a:t>
            </a:fld>
            <a:endParaRPr lang="en-US" smtClean="0"/>
          </a:p>
        </p:txBody>
      </p:sp>
      <p:pic>
        <p:nvPicPr>
          <p:cNvPr id="3" name="Picture 2">
            <a:extLst>
              <a:ext uri="{FF2B5EF4-FFF2-40B4-BE49-F238E27FC236}">
                <a16:creationId xmlns:a16="http://schemas.microsoft.com/office/drawing/2014/main" xmlns="" id="{A5DAC512-0B7E-4CBA-B98C-5B03A8C7EEEC}"/>
              </a:ext>
            </a:extLst>
          </p:cNvPr>
          <p:cNvPicPr>
            <a:picLocks noChangeAspect="1"/>
          </p:cNvPicPr>
          <p:nvPr/>
        </p:nvPicPr>
        <p:blipFill>
          <a:blip r:embed="rId3"/>
          <a:stretch>
            <a:fillRect/>
          </a:stretch>
        </p:blipFill>
        <p:spPr>
          <a:xfrm>
            <a:off x="668401" y="590063"/>
            <a:ext cx="8105775" cy="5267325"/>
          </a:xfrm>
          <a:prstGeom prst="rect">
            <a:avLst/>
          </a:prstGeom>
        </p:spPr>
      </p:pic>
    </p:spTree>
    <p:extLst>
      <p:ext uri="{BB962C8B-B14F-4D97-AF65-F5344CB8AC3E}">
        <p14:creationId xmlns:p14="http://schemas.microsoft.com/office/powerpoint/2010/main" xmlns="" val="22747834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4DB2DA6-207F-4B5D-83D0-23ECEE8AFF9C}"/>
              </a:ext>
            </a:extLst>
          </p:cNvPr>
          <p:cNvSpPr>
            <a:spLocks noGrp="1"/>
          </p:cNvSpPr>
          <p:nvPr>
            <p:ph type="sldNum" sz="quarter" idx="12"/>
          </p:nvPr>
        </p:nvSpPr>
        <p:spPr/>
        <p:txBody>
          <a:bodyPr/>
          <a:lstStyle/>
          <a:p>
            <a:pPr>
              <a:defRPr/>
            </a:pPr>
            <a:fld id="{0E1F2CE5-82EE-4D86-A1BA-A62E2F853B8E}" type="slidenum">
              <a:rPr lang="en-US" smtClean="0"/>
              <a:pPr>
                <a:defRPr/>
              </a:pPr>
              <a:t>27</a:t>
            </a:fld>
            <a:endParaRPr lang="en-US" smtClean="0"/>
          </a:p>
        </p:txBody>
      </p:sp>
      <p:pic>
        <p:nvPicPr>
          <p:cNvPr id="3" name="Picture 2">
            <a:extLst>
              <a:ext uri="{FF2B5EF4-FFF2-40B4-BE49-F238E27FC236}">
                <a16:creationId xmlns:a16="http://schemas.microsoft.com/office/drawing/2014/main" xmlns="" id="{87D381B4-80C1-41E2-8C41-AA97AB2DA6CD}"/>
              </a:ext>
            </a:extLst>
          </p:cNvPr>
          <p:cNvPicPr>
            <a:picLocks noChangeAspect="1"/>
          </p:cNvPicPr>
          <p:nvPr/>
        </p:nvPicPr>
        <p:blipFill>
          <a:blip r:embed="rId3"/>
          <a:stretch>
            <a:fillRect/>
          </a:stretch>
        </p:blipFill>
        <p:spPr>
          <a:xfrm>
            <a:off x="862012" y="4762"/>
            <a:ext cx="7419975" cy="6848475"/>
          </a:xfrm>
          <a:prstGeom prst="rect">
            <a:avLst/>
          </a:prstGeom>
        </p:spPr>
      </p:pic>
    </p:spTree>
    <p:extLst>
      <p:ext uri="{BB962C8B-B14F-4D97-AF65-F5344CB8AC3E}">
        <p14:creationId xmlns:p14="http://schemas.microsoft.com/office/powerpoint/2010/main" xmlns="" val="13535599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28</a:t>
            </a:fld>
            <a:endParaRPr lang="en-US" smtClean="0"/>
          </a:p>
        </p:txBody>
      </p:sp>
      <p:graphicFrame>
        <p:nvGraphicFramePr>
          <p:cNvPr id="4" name="Diagram 3">
            <a:extLst>
              <a:ext uri="{FF2B5EF4-FFF2-40B4-BE49-F238E27FC236}">
                <a16:creationId xmlns:a16="http://schemas.microsoft.com/office/drawing/2014/main" xmlns="" id="{05437733-B3E6-4DBB-8A2D-CA7D17A3901A}"/>
              </a:ext>
            </a:extLst>
          </p:cNvPr>
          <p:cNvGraphicFramePr/>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xmlns=""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28</a:t>
            </a:fld>
            <a:endParaRPr lang="en-GB" smtClean="0"/>
          </a:p>
        </p:txBody>
      </p:sp>
      <p:sp>
        <p:nvSpPr>
          <p:cNvPr id="8" name="TextBox 7">
            <a:extLst>
              <a:ext uri="{FF2B5EF4-FFF2-40B4-BE49-F238E27FC236}">
                <a16:creationId xmlns:a16="http://schemas.microsoft.com/office/drawing/2014/main" xmlns="" id="{C974593F-343C-4D52-8D55-2FAFCDF04844}"/>
              </a:ext>
            </a:extLst>
          </p:cNvPr>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xmlns=""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smtClean="0">
              <a:solidFill>
                <a:schemeClr val="tx1"/>
              </a:solidFill>
            </a:endParaRPr>
          </a:p>
        </p:txBody>
      </p:sp>
      <p:sp>
        <p:nvSpPr>
          <p:cNvPr id="10" name="Rectangle 9">
            <a:extLst>
              <a:ext uri="{FF2B5EF4-FFF2-40B4-BE49-F238E27FC236}">
                <a16:creationId xmlns:a16="http://schemas.microsoft.com/office/drawing/2014/main" xmlns=""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xmlns=""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Pyetje anketimi</a:t>
            </a:r>
          </a:p>
        </p:txBody>
      </p:sp>
      <p:pic>
        <p:nvPicPr>
          <p:cNvPr id="13" name="Picture 4">
            <a:extLst>
              <a:ext uri="{FF2B5EF4-FFF2-40B4-BE49-F238E27FC236}">
                <a16:creationId xmlns:a16="http://schemas.microsoft.com/office/drawing/2014/main" xmlns="" id="{B0BAA402-BFA5-4D5C-A83D-3F02308E59AC}"/>
              </a:ext>
            </a:extLst>
          </p:cNvPr>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4" name="TextBox 13">
            <a:extLst>
              <a:ext uri="{FF2B5EF4-FFF2-40B4-BE49-F238E27FC236}">
                <a16:creationId xmlns:a16="http://schemas.microsoft.com/office/drawing/2014/main" xmlns=""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2577925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Qasja ndërkufitare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95828" y="1139969"/>
            <a:ext cx="4476172" cy="5355312"/>
          </a:xfrm>
          <a:prstGeom prst="rect">
            <a:avLst/>
          </a:prstGeom>
        </p:spPr>
        <p:txBody>
          <a:bodyPr wrap="square">
            <a:spAutoFit/>
          </a:bodyPr>
          <a:lstStyle/>
          <a:p>
            <a:pPr marL="342900" indent="-342900" algn="just">
              <a:buFont typeface="Wingdings" pitchFamily="2" charset="2"/>
              <a:buChar char="Ø"/>
            </a:pPr>
            <a:r>
              <a:rPr lang="sq-AL" sz="1900" b="1"/>
              <a:t>Neni 32 –	Qasja ndërkufitare në të dhënat e regjistruara në kompjuter me leje ose kur janë të hapura për publikun </a:t>
            </a:r>
          </a:p>
          <a:p>
            <a:pPr algn="just"/>
            <a:r>
              <a:rPr lang="sq-AL" sz="1900"/>
              <a:t>Një palë mundet, </a:t>
            </a:r>
            <a:r>
              <a:rPr lang="sq-AL" b="1">
                <a:solidFill>
                  <a:schemeClr val="accent1"/>
                </a:solidFill>
              </a:rPr>
              <a:t>pa marrë autorizimin nga Pala tjetër</a:t>
            </a:r>
            <a:r>
              <a:rPr lang="sq-AL" sz="1900" b="1">
                <a:solidFill>
                  <a:schemeClr val="accent1"/>
                </a:solidFill>
              </a:rPr>
              <a:t>:</a:t>
            </a:r>
            <a:r>
              <a:rPr lang="sq-AL" sz="1900">
                <a:solidFill>
                  <a:schemeClr val="accent1"/>
                </a:solidFill>
              </a:rPr>
              <a:t> </a:t>
            </a:r>
          </a:p>
          <a:p>
            <a:pPr algn="just"/>
            <a:r>
              <a:rPr lang="sq-AL" sz="1900"/>
              <a:t>a të hyjë në të dhënat e regjistruara në kompjuter të hapura për publikun (burim i hapur), pavarësisht se ku ndodhen gjeografikisht të dhënat; ose </a:t>
            </a:r>
          </a:p>
          <a:p>
            <a:pPr algn="just"/>
            <a:r>
              <a:rPr lang="sq-AL" sz="1900"/>
              <a:t>b të hyjë ose të marrë, nëpërmjet një sistemi kompjuterik në territorin e tij, të dhënat e regjistruara në kompjuter tek një Palë tjetër, nëse Pala merr lejen e ligjshme dhe të vullnetshme të personit që ka kompetencën ligjore t’i njoftojë të dhënat Palës nëpërmjet sistemit kompjuterik.</a:t>
            </a:r>
          </a:p>
        </p:txBody>
      </p:sp>
      <p:sp>
        <p:nvSpPr>
          <p:cNvPr id="6" name="Rectangle 5">
            <a:extLst>
              <a:ext uri="{FF2B5EF4-FFF2-40B4-BE49-F238E27FC236}">
                <a16:creationId xmlns:a16="http://schemas.microsoft.com/office/drawing/2014/main" xmlns="" id="{524B6456-681F-2F44-A01A-AD3514E81BD2}"/>
              </a:ext>
            </a:extLst>
          </p:cNvPr>
          <p:cNvSpPr/>
          <p:nvPr/>
        </p:nvSpPr>
        <p:spPr>
          <a:xfrm>
            <a:off x="4607511" y="1058850"/>
            <a:ext cx="4440661" cy="5678478"/>
          </a:xfrm>
          <a:prstGeom prst="rect">
            <a:avLst/>
          </a:prstGeom>
        </p:spPr>
        <p:txBody>
          <a:bodyPr wrap="square">
            <a:spAutoFit/>
          </a:bodyPr>
          <a:lstStyle/>
          <a:p>
            <a:pPr marL="342900" indent="-342900" algn="just">
              <a:buFont typeface="Wingdings" pitchFamily="2" charset="2"/>
              <a:buChar char="ü"/>
            </a:pPr>
            <a:r>
              <a:rPr lang="sq-AL" sz="2000" dirty="0"/>
              <a:t>Nuk kërkon kërkesë të NJN-së në vendin ku ndodhet ofruesi i shërbimit </a:t>
            </a:r>
          </a:p>
          <a:p>
            <a:pPr marL="342900" indent="-342900" algn="just">
              <a:buFont typeface="Wingdings" pitchFamily="2" charset="2"/>
              <a:buChar char="ü"/>
            </a:pPr>
            <a:endParaRPr lang="en-GB" sz="1100" dirty="0"/>
          </a:p>
          <a:p>
            <a:pPr marL="342900" indent="-342900" algn="just">
              <a:buFont typeface="Wingdings" pitchFamily="2" charset="2"/>
              <a:buChar char="ü"/>
            </a:pPr>
            <a:r>
              <a:rPr lang="sq-AL" sz="2000" dirty="0"/>
              <a:t>Lejon qasjen në të dhënat e </a:t>
            </a:r>
            <a:r>
              <a:rPr lang="sq-AL" sz="2000" dirty="0" err="1"/>
              <a:t>disponueshme</a:t>
            </a:r>
            <a:r>
              <a:rPr lang="sq-AL" sz="2000" dirty="0"/>
              <a:t> për publikun </a:t>
            </a:r>
          </a:p>
          <a:p>
            <a:pPr marL="342900" indent="-342900" algn="just">
              <a:buFont typeface="Wingdings" pitchFamily="2" charset="2"/>
              <a:buChar char="ü"/>
            </a:pPr>
            <a:endParaRPr lang="en-GB" sz="1600" dirty="0"/>
          </a:p>
          <a:p>
            <a:pPr marL="342900" indent="-342900" algn="just">
              <a:buFont typeface="Wingdings" pitchFamily="2" charset="2"/>
              <a:buChar char="ü"/>
            </a:pPr>
            <a:r>
              <a:rPr lang="sq-AL" sz="2000" dirty="0"/>
              <a:t>Vendndodhja e të dhënave duhet të jetë në një palë tjetër të Konventës së Budapestit</a:t>
            </a:r>
          </a:p>
          <a:p>
            <a:pPr marL="342900" indent="-342900" algn="just">
              <a:buFont typeface="Wingdings" pitchFamily="2" charset="2"/>
              <a:buChar char="ü"/>
            </a:pPr>
            <a:endParaRPr lang="en-GB" sz="1400" dirty="0"/>
          </a:p>
          <a:p>
            <a:pPr marL="342900" indent="-342900" algn="just">
              <a:buFont typeface="Wingdings" pitchFamily="2" charset="2"/>
              <a:buChar char="ü"/>
            </a:pPr>
            <a:r>
              <a:rPr lang="sq-AL" sz="2000" dirty="0"/>
              <a:t>Të dhënat mund të qasen bazuar në pëlqimin e ligjshëm dhe vullnetar</a:t>
            </a:r>
          </a:p>
          <a:p>
            <a:pPr marL="342900" indent="-342900" algn="just">
              <a:buFont typeface="Wingdings" pitchFamily="2" charset="2"/>
              <a:buChar char="ü"/>
            </a:pPr>
            <a:endParaRPr lang="en-GB" sz="1200" dirty="0"/>
          </a:p>
          <a:p>
            <a:pPr marL="342900" indent="-342900" algn="just">
              <a:buFont typeface="Wingdings" pitchFamily="2" charset="2"/>
              <a:buChar char="ü"/>
            </a:pPr>
            <a:r>
              <a:rPr lang="sq-AL" sz="2000" dirty="0"/>
              <a:t>Ofruesit e shërbimeve zakonisht nuk kanë autoritet të ligjshëm për të zbuluar të dhëna të </a:t>
            </a:r>
            <a:r>
              <a:rPr lang="sq-AL" sz="2000" dirty="0" err="1"/>
              <a:t>abonuesve</a:t>
            </a:r>
            <a:endParaRPr lang="sq-AL" sz="2000" dirty="0"/>
          </a:p>
          <a:p>
            <a:pPr marL="342900" indent="-342900" algn="just">
              <a:buFont typeface="Wingdings" pitchFamily="2" charset="2"/>
              <a:buChar char="ü"/>
            </a:pPr>
            <a:endParaRPr lang="en-GB" sz="2000" dirty="0"/>
          </a:p>
        </p:txBody>
      </p:sp>
    </p:spTree>
    <p:extLst>
      <p:ext uri="{BB962C8B-B14F-4D97-AF65-F5344CB8AC3E}">
        <p14:creationId xmlns:p14="http://schemas.microsoft.com/office/powerpoint/2010/main" xmlns="" val="4009940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Objektivat e seancës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11015" y="1193778"/>
            <a:ext cx="4677508" cy="3884140"/>
          </a:xfrm>
          <a:prstGeom prst="rect">
            <a:avLst/>
          </a:prstGeom>
        </p:spPr>
        <p:txBody>
          <a:bodyPr wrap="square">
            <a:spAutoFit/>
          </a:bodyPr>
          <a:lstStyle/>
          <a:p>
            <a:pPr marL="342900" indent="-342900" algn="just">
              <a:lnSpc>
                <a:spcPct val="80000"/>
              </a:lnSpc>
              <a:buFont typeface="Wingdings" pitchFamily="2" charset="2"/>
              <a:buChar char="ü"/>
            </a:pPr>
            <a:r>
              <a:rPr lang="sq-AL" sz="2200" i="1"/>
              <a:t>Rishikimi i klasifikimeve kryesore të të dhënave dhe informacioneve që mbahen nga sektori privat</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Kuptimi i çështjeve kryesore kur bashkëpunohet me ofruesit e shërbimeve vendore</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Diskutimi i mekanizmave për bashkëpunim me ofruesit e shërbimeve të huaja për marrjen e të dhënave duke përfshirë TNJN-të, kërkesat emergjente, urdhrat e paraqitjes së të dhënave dhe bashkëpunimin vullnetar </a:t>
            </a:r>
          </a:p>
        </p:txBody>
      </p:sp>
      <p:sp>
        <p:nvSpPr>
          <p:cNvPr id="6" name="Rectangle 5">
            <a:extLst>
              <a:ext uri="{FF2B5EF4-FFF2-40B4-BE49-F238E27FC236}">
                <a16:creationId xmlns:a16="http://schemas.microsoft.com/office/drawing/2014/main" xmlns="" id="{3B867BBA-A7A7-F84C-B403-7348B8834D1F}"/>
              </a:ext>
            </a:extLst>
          </p:cNvPr>
          <p:cNvSpPr/>
          <p:nvPr/>
        </p:nvSpPr>
        <p:spPr>
          <a:xfrm>
            <a:off x="4732127" y="1193778"/>
            <a:ext cx="4290329" cy="2259080"/>
          </a:xfrm>
          <a:prstGeom prst="rect">
            <a:avLst/>
          </a:prstGeom>
        </p:spPr>
        <p:txBody>
          <a:bodyPr wrap="square">
            <a:spAutoFit/>
          </a:bodyPr>
          <a:lstStyle/>
          <a:p>
            <a:pPr marL="342900" indent="-342900" algn="just">
              <a:lnSpc>
                <a:spcPct val="80000"/>
              </a:lnSpc>
              <a:buFont typeface="Wingdings" pitchFamily="2" charset="2"/>
              <a:buChar char="ü"/>
            </a:pPr>
            <a:r>
              <a:rPr lang="sq-AL" sz="2200" i="1"/>
              <a:t>Diskutimi i mekanizmave për bashkëpunim me ofruesit e shërbimeve të huaja për heqjen e përmbajtjes së jashtëligjshme</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Kuptimi i praktikave më të mira për bashkëpunim me ofruesit e huaj të shërbimeve </a:t>
            </a:r>
          </a:p>
        </p:txBody>
      </p:sp>
    </p:spTree>
    <p:extLst>
      <p:ext uri="{BB962C8B-B14F-4D97-AF65-F5344CB8AC3E}">
        <p14:creationId xmlns:p14="http://schemas.microsoft.com/office/powerpoint/2010/main" xmlns=""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Kërkesat për zbulim vullnetar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95828" y="1139969"/>
            <a:ext cx="4476172" cy="4770537"/>
          </a:xfrm>
          <a:prstGeom prst="rect">
            <a:avLst/>
          </a:prstGeom>
        </p:spPr>
        <p:txBody>
          <a:bodyPr wrap="square">
            <a:spAutoFit/>
          </a:bodyPr>
          <a:lstStyle/>
          <a:p>
            <a:pPr marL="342900" indent="-342900" algn="just">
              <a:buFont typeface="Wingdings" pitchFamily="2" charset="2"/>
              <a:buChar char="Ø"/>
            </a:pPr>
            <a:r>
              <a:rPr lang="sq-AL" sz="1900"/>
              <a:t>Kërkesat për zbulim vullnetar nuk janë ligjërisht të detyrueshme për ofruesit e shërbimeve </a:t>
            </a:r>
          </a:p>
          <a:p>
            <a:pPr marL="342900" indent="-342900" algn="just">
              <a:buFont typeface="Wingdings" pitchFamily="2" charset="2"/>
              <a:buChar char="Ø"/>
            </a:pPr>
            <a:endParaRPr lang="en-US" sz="1900" dirty="0"/>
          </a:p>
          <a:p>
            <a:pPr marL="342900" indent="-342900" algn="just">
              <a:buFont typeface="Wingdings" pitchFamily="2" charset="2"/>
              <a:buChar char="Ø"/>
            </a:pPr>
            <a:r>
              <a:rPr lang="sq-AL" sz="1900"/>
              <a:t>Zbulimi vullnetar është i mundshëm nëse: </a:t>
            </a:r>
          </a:p>
          <a:p>
            <a:pPr marL="800100" lvl="1" indent="-342900" algn="just">
              <a:buFont typeface="Wingdings" pitchFamily="2" charset="2"/>
              <a:buChar char="Ø"/>
            </a:pPr>
            <a:r>
              <a:rPr lang="sq-AL" sz="1900"/>
              <a:t>Kërkesa në përputhje me standardet ndërkombëtare </a:t>
            </a:r>
          </a:p>
          <a:p>
            <a:pPr marL="800100" lvl="1" indent="-342900" algn="just">
              <a:buFont typeface="Wingdings" pitchFamily="2" charset="2"/>
              <a:buChar char="Ø"/>
            </a:pPr>
            <a:r>
              <a:rPr lang="sq-AL" sz="1900"/>
              <a:t>Kërkesa është në përputhje me ligjin e SHBA-së </a:t>
            </a:r>
          </a:p>
          <a:p>
            <a:pPr marL="800100" lvl="1" indent="-342900" algn="just">
              <a:buFont typeface="Wingdings" pitchFamily="2" charset="2"/>
              <a:buChar char="Ø"/>
            </a:pPr>
            <a:r>
              <a:rPr lang="sq-AL" sz="1900"/>
              <a:t>Kërkesa në përputhje me politikat e platformës </a:t>
            </a:r>
          </a:p>
          <a:p>
            <a:pPr marL="800100" lvl="1" indent="-342900" algn="just">
              <a:buFont typeface="Wingdings" pitchFamily="2" charset="2"/>
              <a:buChar char="Ø"/>
            </a:pPr>
            <a:r>
              <a:rPr lang="sq-AL" sz="1900"/>
              <a:t>Platforma ka besimin e mirë që përgjigja kërkohet sipas ligjit të vendit që kërkon </a:t>
            </a:r>
          </a:p>
          <a:p>
            <a:pPr marL="800100" lvl="1" indent="-342900" algn="just">
              <a:buFont typeface="Wingdings" pitchFamily="2" charset="2"/>
              <a:buChar char="Ø"/>
            </a:pPr>
            <a:r>
              <a:rPr lang="sq-AL" sz="1900"/>
              <a:t>Kërkesa prek përdoruesit në vendin kërkues</a:t>
            </a:r>
          </a:p>
        </p:txBody>
      </p:sp>
      <p:sp>
        <p:nvSpPr>
          <p:cNvPr id="7" name="Rectangle 6">
            <a:extLst>
              <a:ext uri="{FF2B5EF4-FFF2-40B4-BE49-F238E27FC236}">
                <a16:creationId xmlns:a16="http://schemas.microsoft.com/office/drawing/2014/main" xmlns="" id="{7CD511F6-2BF4-4DEB-B787-50BBBC094F94}"/>
              </a:ext>
            </a:extLst>
          </p:cNvPr>
          <p:cNvSpPr/>
          <p:nvPr/>
        </p:nvSpPr>
        <p:spPr>
          <a:xfrm>
            <a:off x="4546284" y="1177392"/>
            <a:ext cx="4476172" cy="2431435"/>
          </a:xfrm>
          <a:prstGeom prst="rect">
            <a:avLst/>
          </a:prstGeom>
        </p:spPr>
        <p:txBody>
          <a:bodyPr wrap="square">
            <a:spAutoFit/>
          </a:bodyPr>
          <a:lstStyle/>
          <a:p>
            <a:pPr marL="342900" indent="-342900" algn="just">
              <a:buFont typeface="Wingdings" pitchFamily="2" charset="2"/>
              <a:buChar char="Ø"/>
            </a:pPr>
            <a:r>
              <a:rPr lang="sq-AL" sz="1900"/>
              <a:t>Mundësia e pranimit të një kërkese për zbulim vullnetar është më e lartë për të dhënat e trafikut sesa të dhënat e përmbajtjes </a:t>
            </a:r>
          </a:p>
          <a:p>
            <a:pPr marL="342900" indent="-342900" algn="just">
              <a:buFont typeface="Wingdings" pitchFamily="2" charset="2"/>
              <a:buChar char="Ø"/>
            </a:pPr>
            <a:endParaRPr lang="en-US" sz="1900" dirty="0"/>
          </a:p>
          <a:p>
            <a:pPr marL="342900" indent="-342900" algn="just">
              <a:buFont typeface="Wingdings" pitchFamily="2" charset="2"/>
              <a:buChar char="Ø"/>
            </a:pPr>
            <a:r>
              <a:rPr lang="sq-AL" sz="1900"/>
              <a:t>Jo të gjithë ofruesit e shërbimeve kanë dispozita për kërkesa për zbulim vullnetar jo emergjent </a:t>
            </a:r>
          </a:p>
        </p:txBody>
      </p:sp>
    </p:spTree>
    <p:extLst>
      <p:ext uri="{BB962C8B-B14F-4D97-AF65-F5344CB8AC3E}">
        <p14:creationId xmlns:p14="http://schemas.microsoft.com/office/powerpoint/2010/main" xmlns="" val="15555589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Kërkesat për zbulim vullnetar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6" name="Picture 15">
            <a:extLst>
              <a:ext uri="{FF2B5EF4-FFF2-40B4-BE49-F238E27FC236}">
                <a16:creationId xmlns:a16="http://schemas.microsoft.com/office/drawing/2014/main" xmlns="" id="{539AA166-05F0-421C-997C-B804D8244BFD}"/>
              </a:ext>
            </a:extLst>
          </p:cNvPr>
          <p:cNvPicPr>
            <a:picLocks noChangeAspect="1"/>
          </p:cNvPicPr>
          <p:nvPr/>
        </p:nvPicPr>
        <p:blipFill>
          <a:blip r:embed="rId4"/>
          <a:stretch>
            <a:fillRect/>
          </a:stretch>
        </p:blipFill>
        <p:spPr>
          <a:xfrm>
            <a:off x="1932085" y="2074915"/>
            <a:ext cx="7211915" cy="808188"/>
          </a:xfrm>
          <a:prstGeom prst="rect">
            <a:avLst/>
          </a:prstGeom>
        </p:spPr>
      </p:pic>
      <p:pic>
        <p:nvPicPr>
          <p:cNvPr id="19" name="Picture 18">
            <a:extLst>
              <a:ext uri="{FF2B5EF4-FFF2-40B4-BE49-F238E27FC236}">
                <a16:creationId xmlns:a16="http://schemas.microsoft.com/office/drawing/2014/main" xmlns="" id="{EF8B0D10-4912-4D7A-B574-3608AB63C40E}"/>
              </a:ext>
            </a:extLst>
          </p:cNvPr>
          <p:cNvPicPr>
            <a:picLocks noChangeAspect="1"/>
          </p:cNvPicPr>
          <p:nvPr/>
        </p:nvPicPr>
        <p:blipFill rotWithShape="1">
          <a:blip r:embed="rId5"/>
          <a:srcRect r="28327" b="76341"/>
          <a:stretch/>
        </p:blipFill>
        <p:spPr>
          <a:xfrm>
            <a:off x="2184882" y="1551291"/>
            <a:ext cx="6837574" cy="509931"/>
          </a:xfrm>
          <a:prstGeom prst="rect">
            <a:avLst/>
          </a:prstGeom>
        </p:spPr>
      </p:pic>
      <p:pic>
        <p:nvPicPr>
          <p:cNvPr id="20" name="Picture 19">
            <a:extLst>
              <a:ext uri="{FF2B5EF4-FFF2-40B4-BE49-F238E27FC236}">
                <a16:creationId xmlns:a16="http://schemas.microsoft.com/office/drawing/2014/main" xmlns="" id="{57F9C46B-D92A-4160-A149-B163CAB2B982}"/>
              </a:ext>
            </a:extLst>
          </p:cNvPr>
          <p:cNvPicPr>
            <a:picLocks noChangeAspect="1"/>
          </p:cNvPicPr>
          <p:nvPr/>
        </p:nvPicPr>
        <p:blipFill>
          <a:blip r:embed="rId6"/>
          <a:stretch>
            <a:fillRect/>
          </a:stretch>
        </p:blipFill>
        <p:spPr>
          <a:xfrm>
            <a:off x="260769" y="1630541"/>
            <a:ext cx="1512741" cy="1008494"/>
          </a:xfrm>
          <a:prstGeom prst="rect">
            <a:avLst/>
          </a:prstGeom>
        </p:spPr>
      </p:pic>
      <p:pic>
        <p:nvPicPr>
          <p:cNvPr id="21" name="Picture 20">
            <a:extLst>
              <a:ext uri="{FF2B5EF4-FFF2-40B4-BE49-F238E27FC236}">
                <a16:creationId xmlns:a16="http://schemas.microsoft.com/office/drawing/2014/main" xmlns="" id="{0E0B4EEC-5448-4B17-B193-9B3BD085F2E5}"/>
              </a:ext>
            </a:extLst>
          </p:cNvPr>
          <p:cNvPicPr>
            <a:picLocks noChangeAspect="1"/>
          </p:cNvPicPr>
          <p:nvPr/>
        </p:nvPicPr>
        <p:blipFill rotWithShape="1">
          <a:blip r:embed="rId7"/>
          <a:srcRect l="14251" t="15826" r="52387" b="14112"/>
          <a:stretch/>
        </p:blipFill>
        <p:spPr>
          <a:xfrm>
            <a:off x="1064938" y="3813772"/>
            <a:ext cx="1131481" cy="1180606"/>
          </a:xfrm>
          <a:prstGeom prst="rect">
            <a:avLst/>
          </a:prstGeom>
        </p:spPr>
      </p:pic>
      <p:pic>
        <p:nvPicPr>
          <p:cNvPr id="23" name="Picture 22">
            <a:extLst>
              <a:ext uri="{FF2B5EF4-FFF2-40B4-BE49-F238E27FC236}">
                <a16:creationId xmlns:a16="http://schemas.microsoft.com/office/drawing/2014/main" xmlns="" id="{2B1B1254-DDF0-4BFA-9244-807088EF4457}"/>
              </a:ext>
            </a:extLst>
          </p:cNvPr>
          <p:cNvPicPr>
            <a:picLocks noChangeAspect="1"/>
          </p:cNvPicPr>
          <p:nvPr/>
        </p:nvPicPr>
        <p:blipFill>
          <a:blip r:embed="rId8"/>
          <a:stretch>
            <a:fillRect/>
          </a:stretch>
        </p:blipFill>
        <p:spPr>
          <a:xfrm>
            <a:off x="2854205" y="3457561"/>
            <a:ext cx="6024239" cy="1872322"/>
          </a:xfrm>
          <a:prstGeom prst="rect">
            <a:avLst/>
          </a:prstGeom>
        </p:spPr>
      </p:pic>
    </p:spTree>
    <p:extLst>
      <p:ext uri="{BB962C8B-B14F-4D97-AF65-F5344CB8AC3E}">
        <p14:creationId xmlns:p14="http://schemas.microsoft.com/office/powerpoint/2010/main" xmlns="" val="24887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ppt_x"/>
                                          </p:val>
                                        </p:tav>
                                        <p:tav tm="100000">
                                          <p:val>
                                            <p:strVal val="#ppt_x"/>
                                          </p:val>
                                        </p:tav>
                                      </p:tavLst>
                                    </p:anim>
                                    <p:anim calcmode="lin" valueType="num">
                                      <p:cBhvr additive="base">
                                        <p:cTn id="19"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500" fill="hold"/>
                                        <p:tgtEl>
                                          <p:spTgt spid="21"/>
                                        </p:tgtEl>
                                        <p:attrNameLst>
                                          <p:attrName>ppt_x</p:attrName>
                                        </p:attrNameLst>
                                      </p:cBhvr>
                                      <p:tavLst>
                                        <p:tav tm="0">
                                          <p:val>
                                            <p:strVal val="#ppt_x"/>
                                          </p:val>
                                        </p:tav>
                                        <p:tav tm="100000">
                                          <p:val>
                                            <p:strVal val="#ppt_x"/>
                                          </p:val>
                                        </p:tav>
                                      </p:tavLst>
                                    </p:anim>
                                    <p:anim calcmode="lin" valueType="num">
                                      <p:cBhvr additive="base">
                                        <p:cTn id="25"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ppt_x"/>
                                          </p:val>
                                        </p:tav>
                                        <p:tav tm="100000">
                                          <p:val>
                                            <p:strVal val="#ppt_x"/>
                                          </p:val>
                                        </p:tav>
                                      </p:tavLst>
                                    </p:anim>
                                    <p:anim calcmode="lin" valueType="num">
                                      <p:cBhvr additive="base">
                                        <p:cTn id="31"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q-AL" sz="3200" b="1"/>
              <a:t>Pyetje anketimi</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1593284577"/>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Tree>
    <p:extLst>
      <p:ext uri="{BB962C8B-B14F-4D97-AF65-F5344CB8AC3E}">
        <p14:creationId xmlns:p14="http://schemas.microsoft.com/office/powerpoint/2010/main" xmlns="" val="22094973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q-AL" sz="3200" b="1"/>
              <a:t>Pyetje anketimi</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2044024272"/>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Tree>
    <p:extLst>
      <p:ext uri="{BB962C8B-B14F-4D97-AF65-F5344CB8AC3E}">
        <p14:creationId xmlns:p14="http://schemas.microsoft.com/office/powerpoint/2010/main" xmlns="" val="8452884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38267075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262190"/>
            <a:ext cx="8525021" cy="1668149"/>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tretë</a:t>
            </a:r>
          </a:p>
          <a:p>
            <a:pPr algn="ctr">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t>Bashkëpunimi me ofruesit e shërbimeve të huaja për heqjen e përmbajtjes</a:t>
            </a:r>
          </a:p>
        </p:txBody>
      </p:sp>
    </p:spTree>
    <p:extLst>
      <p:ext uri="{BB962C8B-B14F-4D97-AF65-F5344CB8AC3E}">
        <p14:creationId xmlns:p14="http://schemas.microsoft.com/office/powerpoint/2010/main" xmlns="" val="10563844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dirty="0"/>
              <a:t>Bashkëpunimi me ofruesit e shërbimeve të huaja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037077"/>
            <a:ext cx="4483478" cy="5663089"/>
          </a:xfrm>
          <a:prstGeom prst="rect">
            <a:avLst/>
          </a:prstGeom>
        </p:spPr>
        <p:txBody>
          <a:bodyPr wrap="square">
            <a:spAutoFit/>
          </a:bodyPr>
          <a:lstStyle/>
          <a:p>
            <a:pPr marL="342900" indent="-342900" algn="just">
              <a:buFont typeface="Wingdings" pitchFamily="2" charset="2"/>
              <a:buChar char="ü"/>
              <a:defRPr/>
            </a:pPr>
            <a:r>
              <a:rPr lang="sq-AL" sz="2100" dirty="0"/>
              <a:t>Shumica e ofruesve të shërbimeve globale nuk janë të rregulluar</a:t>
            </a:r>
          </a:p>
          <a:p>
            <a:pPr marL="342900" indent="-342900" algn="just">
              <a:buFont typeface="Wingdings" pitchFamily="2" charset="2"/>
              <a:buChar char="ü"/>
              <a:defRPr/>
            </a:pPr>
            <a:endParaRPr lang="en-US" sz="1600" dirty="0"/>
          </a:p>
          <a:p>
            <a:pPr marL="342900" indent="-342900" algn="just">
              <a:buFont typeface="Wingdings" pitchFamily="2" charset="2"/>
              <a:buChar char="ü"/>
              <a:defRPr/>
            </a:pPr>
            <a:r>
              <a:rPr lang="sq-AL" sz="2100" dirty="0"/>
              <a:t>Ofruesit e shërbimeve kanë kushte të brendshme të shërbimit në lidhje me përmbajtjen e lejuar </a:t>
            </a:r>
          </a:p>
          <a:p>
            <a:pPr marL="342900" indent="-342900" algn="just">
              <a:buFont typeface="Wingdings" pitchFamily="2" charset="2"/>
              <a:buChar char="ü"/>
              <a:defRPr/>
            </a:pPr>
            <a:endParaRPr lang="en-GB" sz="1200" dirty="0"/>
          </a:p>
          <a:p>
            <a:pPr marL="342900" indent="-342900" algn="just">
              <a:buFont typeface="Wingdings" pitchFamily="2" charset="2"/>
              <a:buChar char="ü"/>
              <a:defRPr/>
            </a:pPr>
            <a:r>
              <a:rPr lang="sq-AL" sz="2100" dirty="0"/>
              <a:t>Përmbajtja që nuk lejohet hiqet nga ofruesit e shërbimeve në mënyrë </a:t>
            </a:r>
            <a:r>
              <a:rPr lang="sq-AL" sz="2100" dirty="0" err="1"/>
              <a:t>proaktive</a:t>
            </a:r>
            <a:r>
              <a:rPr lang="sq-AL" sz="2100" dirty="0"/>
              <a:t> ose pas kërkesave të përdoruesve dhe kërkesave të qeverisë </a:t>
            </a:r>
          </a:p>
          <a:p>
            <a:pPr marL="342900" indent="-342900" algn="just">
              <a:buFont typeface="Wingdings" pitchFamily="2" charset="2"/>
              <a:buChar char="ü"/>
              <a:defRPr/>
            </a:pPr>
            <a:endParaRPr lang="en-GB" sz="1200" dirty="0"/>
          </a:p>
          <a:p>
            <a:pPr marL="342900" indent="-342900" algn="just">
              <a:buFont typeface="Wingdings" pitchFamily="2" charset="2"/>
              <a:buChar char="ü"/>
              <a:defRPr/>
            </a:pPr>
            <a:r>
              <a:rPr lang="sq-AL" sz="2100" dirty="0"/>
              <a:t>Disa ofrues të shërbimeve mund të heqin gjithashtu përmbajtje bazuar në kërkesat e vlefshme të ligjit vendor </a:t>
            </a:r>
          </a:p>
        </p:txBody>
      </p:sp>
      <p:sp>
        <p:nvSpPr>
          <p:cNvPr id="6" name="Rectangle 5">
            <a:extLst>
              <a:ext uri="{FF2B5EF4-FFF2-40B4-BE49-F238E27FC236}">
                <a16:creationId xmlns:a16="http://schemas.microsoft.com/office/drawing/2014/main" xmlns="" id="{4F84165C-D7D1-4222-AF8E-6B601AC28A8A}"/>
              </a:ext>
            </a:extLst>
          </p:cNvPr>
          <p:cNvSpPr/>
          <p:nvPr/>
        </p:nvSpPr>
        <p:spPr>
          <a:xfrm>
            <a:off x="4660522" y="979435"/>
            <a:ext cx="4394956" cy="5632311"/>
          </a:xfrm>
          <a:prstGeom prst="rect">
            <a:avLst/>
          </a:prstGeom>
        </p:spPr>
        <p:txBody>
          <a:bodyPr wrap="square">
            <a:spAutoFit/>
          </a:bodyPr>
          <a:lstStyle/>
          <a:p>
            <a:pPr marL="342900" indent="-342900" algn="just">
              <a:buFont typeface="Wingdings" pitchFamily="2" charset="2"/>
              <a:buChar char="ü"/>
              <a:defRPr/>
            </a:pPr>
            <a:r>
              <a:rPr lang="sq-AL" sz="2000" dirty="0"/>
              <a:t>Disa kategori përmbajtjesh të ndaluara nga ofrues të ndryshëm:</a:t>
            </a:r>
          </a:p>
          <a:p>
            <a:pPr marL="800100" lvl="1" indent="-342900" algn="just">
              <a:buFont typeface="Wingdings" pitchFamily="2" charset="2"/>
              <a:buChar char="ü"/>
              <a:defRPr/>
            </a:pPr>
            <a:r>
              <a:rPr lang="sq-AL" sz="2000" dirty="0"/>
              <a:t>Gjuha e urrejtjes dhe nxitjes</a:t>
            </a:r>
          </a:p>
          <a:p>
            <a:pPr marL="800100" lvl="1" indent="-342900" algn="just">
              <a:buFont typeface="Wingdings" pitchFamily="2" charset="2"/>
              <a:buChar char="ü"/>
              <a:defRPr/>
            </a:pPr>
            <a:r>
              <a:rPr lang="sq-AL" sz="2000" dirty="0"/>
              <a:t>Terrorizmi</a:t>
            </a:r>
          </a:p>
          <a:p>
            <a:pPr marL="800100" lvl="1" indent="-342900" algn="just">
              <a:buFont typeface="Wingdings" pitchFamily="2" charset="2"/>
              <a:buChar char="ü"/>
              <a:defRPr/>
            </a:pPr>
            <a:r>
              <a:rPr lang="sq-AL" sz="2000" dirty="0"/>
              <a:t>Individët dhe organizatat e rrezikshme</a:t>
            </a:r>
          </a:p>
          <a:p>
            <a:pPr marL="800100" lvl="1" indent="-342900" algn="just">
              <a:buFont typeface="Wingdings" pitchFamily="2" charset="2"/>
              <a:buChar char="ü"/>
              <a:defRPr/>
            </a:pPr>
            <a:r>
              <a:rPr lang="sq-AL" sz="2000" dirty="0"/>
              <a:t>Shpifja </a:t>
            </a:r>
          </a:p>
          <a:p>
            <a:pPr marL="800100" lvl="1" indent="-342900" algn="just">
              <a:buFont typeface="Wingdings" pitchFamily="2" charset="2"/>
              <a:buChar char="ü"/>
              <a:defRPr/>
            </a:pPr>
            <a:r>
              <a:rPr lang="sq-AL" sz="2000" dirty="0"/>
              <a:t>Privatësia</a:t>
            </a:r>
          </a:p>
          <a:p>
            <a:pPr marL="800100" lvl="1" indent="-342900" algn="just">
              <a:buFont typeface="Wingdings" pitchFamily="2" charset="2"/>
              <a:buChar char="ü"/>
              <a:defRPr/>
            </a:pPr>
            <a:r>
              <a:rPr lang="sq-AL" sz="2000" dirty="0"/>
              <a:t>Ngacmimi</a:t>
            </a:r>
          </a:p>
          <a:p>
            <a:pPr marL="800100" lvl="1" indent="-342900" algn="just">
              <a:buFont typeface="Wingdings" pitchFamily="2" charset="2"/>
              <a:buChar char="ü"/>
              <a:defRPr/>
            </a:pPr>
            <a:r>
              <a:rPr lang="sq-AL" sz="2000" dirty="0"/>
              <a:t>Promovimi i krimit</a:t>
            </a:r>
          </a:p>
          <a:p>
            <a:pPr marL="800100" lvl="1" indent="-342900" algn="just">
              <a:buFont typeface="Wingdings" pitchFamily="2" charset="2"/>
              <a:buChar char="ü"/>
              <a:defRPr/>
            </a:pPr>
            <a:r>
              <a:rPr lang="sq-AL" sz="2000" dirty="0"/>
              <a:t>Shkeljet e DPI (të drejtës së pronës intelektuale) </a:t>
            </a:r>
          </a:p>
          <a:p>
            <a:pPr marL="800100" lvl="1" indent="-342900" algn="just">
              <a:buFont typeface="Wingdings" pitchFamily="2" charset="2"/>
              <a:buChar char="ü"/>
              <a:defRPr/>
            </a:pPr>
            <a:r>
              <a:rPr lang="sq-AL" sz="2000" dirty="0"/>
              <a:t>Lakuriqësia</a:t>
            </a:r>
          </a:p>
          <a:p>
            <a:pPr marL="800100" lvl="1" indent="-342900" algn="just">
              <a:buFont typeface="Wingdings" pitchFamily="2" charset="2"/>
              <a:buChar char="ü"/>
              <a:defRPr/>
            </a:pPr>
            <a:r>
              <a:rPr lang="sq-AL" sz="2000" dirty="0"/>
              <a:t>Shfrytëzimi seksual</a:t>
            </a:r>
          </a:p>
          <a:p>
            <a:pPr marL="800100" lvl="1" indent="-342900" algn="just">
              <a:buFont typeface="Wingdings" pitchFamily="2" charset="2"/>
              <a:buChar char="ü"/>
              <a:defRPr/>
            </a:pPr>
            <a:r>
              <a:rPr lang="sq-AL" sz="2000" dirty="0"/>
              <a:t>Joshja seksuale </a:t>
            </a:r>
          </a:p>
          <a:p>
            <a:pPr marL="800100" lvl="1" indent="-342900" algn="just">
              <a:buFont typeface="Wingdings" pitchFamily="2" charset="2"/>
              <a:buChar char="ü"/>
              <a:defRPr/>
            </a:pPr>
            <a:r>
              <a:rPr lang="sq-AL" sz="2000" dirty="0"/>
              <a:t>E vrazhdë dhe pa ndjenja</a:t>
            </a:r>
          </a:p>
          <a:p>
            <a:pPr marL="800100" lvl="1" indent="-342900" algn="just">
              <a:buFont typeface="Wingdings" pitchFamily="2" charset="2"/>
              <a:buChar char="ü"/>
              <a:defRPr/>
            </a:pPr>
            <a:r>
              <a:rPr lang="sq-AL" sz="2000" dirty="0" err="1"/>
              <a:t>Spam</a:t>
            </a:r>
            <a:endParaRPr lang="sq-AL" sz="2000" dirty="0"/>
          </a:p>
          <a:p>
            <a:pPr marL="800100" lvl="1" indent="-342900" algn="just">
              <a:buFont typeface="Wingdings" pitchFamily="2" charset="2"/>
              <a:buChar char="ü"/>
              <a:defRPr/>
            </a:pPr>
            <a:r>
              <a:rPr lang="sq-AL" sz="2000" dirty="0"/>
              <a:t>Mallrat e rregulluara</a:t>
            </a:r>
          </a:p>
        </p:txBody>
      </p:sp>
    </p:spTree>
    <p:extLst>
      <p:ext uri="{BB962C8B-B14F-4D97-AF65-F5344CB8AC3E}">
        <p14:creationId xmlns:p14="http://schemas.microsoft.com/office/powerpoint/2010/main" xmlns="" val="7505004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dirty="0"/>
              <a:t>Bashkëpunimi me ofruesit e shërbimeve të huaja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037077"/>
            <a:ext cx="4483478" cy="4832092"/>
          </a:xfrm>
          <a:prstGeom prst="rect">
            <a:avLst/>
          </a:prstGeom>
        </p:spPr>
        <p:txBody>
          <a:bodyPr wrap="square">
            <a:spAutoFit/>
          </a:bodyPr>
          <a:lstStyle/>
          <a:p>
            <a:pPr marL="342900" indent="-342900" algn="just">
              <a:buFont typeface="Wingdings" pitchFamily="2" charset="2"/>
              <a:buChar char="ü"/>
              <a:defRPr/>
            </a:pPr>
            <a:r>
              <a:rPr lang="sq-AL" sz="2200"/>
              <a:t>Sfidat:</a:t>
            </a:r>
          </a:p>
          <a:p>
            <a:pPr marL="800100" lvl="1" indent="-342900" algn="just">
              <a:buFont typeface="Wingdings" pitchFamily="2" charset="2"/>
              <a:buChar char="ü"/>
              <a:defRPr/>
            </a:pPr>
            <a:r>
              <a:rPr lang="sq-AL" sz="2200"/>
              <a:t>Lloje të ndryshme të shkeljeve të përmbajtjes kanë kërkesa të ndryshme për raportim dhe dokumentim </a:t>
            </a:r>
          </a:p>
          <a:p>
            <a:pPr marL="800100" lvl="1" indent="-342900" algn="just">
              <a:buFont typeface="Wingdings" pitchFamily="2" charset="2"/>
              <a:buChar char="ü"/>
              <a:defRPr/>
            </a:pPr>
            <a:r>
              <a:rPr lang="sq-AL" sz="2200"/>
              <a:t>Ofruesit e shërbimeve janë të detyruar nga kërkesat e ligjit vendor për të mbrojtur fjalën e lirë (p.sh. Ndryshimi i Parë në Sh.B.A)</a:t>
            </a:r>
          </a:p>
          <a:p>
            <a:pPr marL="800100" lvl="1" indent="-342900" algn="just">
              <a:buFont typeface="Wingdings" pitchFamily="2" charset="2"/>
              <a:buChar char="ü"/>
              <a:defRPr/>
            </a:pPr>
            <a:r>
              <a:rPr lang="sq-AL" sz="2200"/>
              <a:t>Fusha e veprimit të ligjit vendor ndonjëherë është e papajtueshme me termat dhe kushtet e platformës </a:t>
            </a:r>
          </a:p>
        </p:txBody>
      </p:sp>
      <p:sp>
        <p:nvSpPr>
          <p:cNvPr id="6" name="Rectangle 5">
            <a:extLst>
              <a:ext uri="{FF2B5EF4-FFF2-40B4-BE49-F238E27FC236}">
                <a16:creationId xmlns:a16="http://schemas.microsoft.com/office/drawing/2014/main" xmlns="" id="{4F84165C-D7D1-4222-AF8E-6B601AC28A8A}"/>
              </a:ext>
            </a:extLst>
          </p:cNvPr>
          <p:cNvSpPr/>
          <p:nvPr/>
        </p:nvSpPr>
        <p:spPr>
          <a:xfrm>
            <a:off x="4660522" y="979435"/>
            <a:ext cx="4394956" cy="5339923"/>
          </a:xfrm>
          <a:prstGeom prst="rect">
            <a:avLst/>
          </a:prstGeom>
        </p:spPr>
        <p:txBody>
          <a:bodyPr wrap="square">
            <a:spAutoFit/>
          </a:bodyPr>
          <a:lstStyle/>
          <a:p>
            <a:pPr marL="342900" indent="-342900" algn="just">
              <a:buFont typeface="Wingdings" pitchFamily="2" charset="2"/>
              <a:buChar char="ü"/>
              <a:defRPr/>
            </a:pPr>
            <a:r>
              <a:rPr lang="sq-AL" sz="2200"/>
              <a:t>Çfarë funksionon:</a:t>
            </a:r>
          </a:p>
          <a:p>
            <a:pPr marL="800100" lvl="1" indent="-342900" algn="just">
              <a:buFont typeface="Wingdings" pitchFamily="2" charset="2"/>
              <a:buChar char="ü"/>
              <a:defRPr/>
            </a:pPr>
            <a:r>
              <a:rPr lang="sq-AL" sz="2000"/>
              <a:t>Kuptimi dhe përdorimi kreativ i kushteve të ofruesit të shërbimit</a:t>
            </a:r>
          </a:p>
          <a:p>
            <a:pPr marL="800100" lvl="1" indent="-342900" algn="just">
              <a:buFont typeface="Wingdings" pitchFamily="2" charset="2"/>
              <a:buChar char="ü"/>
              <a:defRPr/>
            </a:pPr>
            <a:r>
              <a:rPr lang="sq-AL" sz="2000"/>
              <a:t>Anëtarësimi në kornizat e bashkëpunimit ndërkombëtar siç është Konventa e Budapestit </a:t>
            </a:r>
          </a:p>
          <a:p>
            <a:pPr marL="800100" lvl="1" indent="-342900" algn="just">
              <a:buFont typeface="Wingdings" pitchFamily="2" charset="2"/>
              <a:buChar char="ü"/>
              <a:defRPr/>
            </a:pPr>
            <a:r>
              <a:rPr lang="sq-AL" sz="2000"/>
              <a:t>Bashkëpunimi pozitiv me ofruesit e shërbimeve</a:t>
            </a:r>
          </a:p>
          <a:p>
            <a:pPr marL="800100" lvl="1" indent="-342900" algn="just">
              <a:buFont typeface="Wingdings" pitchFamily="2" charset="2"/>
              <a:buChar char="ü"/>
              <a:defRPr/>
            </a:pPr>
            <a:endParaRPr lang="en-GB" sz="2000" dirty="0"/>
          </a:p>
          <a:p>
            <a:pPr marL="342900" indent="-342900" algn="just">
              <a:buFont typeface="Wingdings" pitchFamily="2" charset="2"/>
              <a:buChar char="ü"/>
              <a:defRPr/>
            </a:pPr>
            <a:r>
              <a:rPr lang="sq-AL" sz="2200"/>
              <a:t>Çfarë nuk funksionon:</a:t>
            </a:r>
          </a:p>
          <a:p>
            <a:pPr marL="800100" lvl="1" indent="-342900" algn="just">
              <a:buFont typeface="Wingdings" pitchFamily="2" charset="2"/>
              <a:buChar char="ü"/>
              <a:defRPr/>
            </a:pPr>
            <a:r>
              <a:rPr lang="sq-AL" sz="2000"/>
              <a:t>Legjislacioni i rreptë lokal për bllokimin e përmbajtjes</a:t>
            </a:r>
          </a:p>
          <a:p>
            <a:pPr marL="800100" lvl="1" indent="-342900" algn="just">
              <a:buFont typeface="Wingdings" pitchFamily="2" charset="2"/>
              <a:buChar char="ü"/>
              <a:defRPr/>
            </a:pPr>
            <a:r>
              <a:rPr lang="sq-AL" sz="2000"/>
              <a:t>Shërbimet e bllokimit</a:t>
            </a:r>
          </a:p>
          <a:p>
            <a:pPr marL="800100" lvl="1" indent="-342900" algn="just">
              <a:buFont typeface="Wingdings" pitchFamily="2" charset="2"/>
              <a:buChar char="ü"/>
              <a:defRPr/>
            </a:pPr>
            <a:r>
              <a:rPr lang="sq-AL" sz="2000"/>
              <a:t>Shërbimet e degradimit</a:t>
            </a:r>
          </a:p>
          <a:p>
            <a:pPr marL="800100" lvl="1" indent="-342900" algn="just">
              <a:buFont typeface="Wingdings" pitchFamily="2" charset="2"/>
              <a:buChar char="ü"/>
              <a:defRPr/>
            </a:pPr>
            <a:r>
              <a:rPr lang="sq-AL" sz="2000"/>
              <a:t>Qasje tejet të rënda ndaj ofruesve të shërbimeve </a:t>
            </a:r>
          </a:p>
        </p:txBody>
      </p:sp>
    </p:spTree>
    <p:extLst>
      <p:ext uri="{BB962C8B-B14F-4D97-AF65-F5344CB8AC3E}">
        <p14:creationId xmlns:p14="http://schemas.microsoft.com/office/powerpoint/2010/main" xmlns="" val="2188129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18267006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katërt</a:t>
            </a:r>
          </a:p>
          <a:p>
            <a:pPr algn="ctr" eaLnBrk="1" hangingPunct="1">
              <a:lnSpc>
                <a:spcPct val="80000"/>
              </a:lnSpc>
            </a:pPr>
            <a:endParaRPr lang="en-GB" sz="3200" b="1" dirty="0">
              <a:ea typeface="ＭＳ Ｐゴシック" charset="0"/>
            </a:endParaRPr>
          </a:p>
          <a:p>
            <a:pPr algn="ctr" eaLnBrk="1" hangingPunct="1">
              <a:lnSpc>
                <a:spcPct val="80000"/>
              </a:lnSpc>
            </a:pPr>
            <a:r>
              <a:rPr lang="sq-AL" sz="3200" b="1">
                <a:ea typeface="ＭＳ Ｐゴシック" charset="0"/>
              </a:rPr>
              <a:t>Përmbledhje</a:t>
            </a:r>
          </a:p>
          <a:p>
            <a:pPr algn="ctr">
              <a:lnSpc>
                <a:spcPct val="80000"/>
              </a:lnSpc>
            </a:pPr>
            <a:endParaRPr lang="en-GB" sz="3200" b="1" dirty="0"/>
          </a:p>
        </p:txBody>
      </p:sp>
    </p:spTree>
    <p:extLst>
      <p:ext uri="{BB962C8B-B14F-4D97-AF65-F5344CB8AC3E}">
        <p14:creationId xmlns:p14="http://schemas.microsoft.com/office/powerpoint/2010/main" xmlns="" val="4167691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parë</a:t>
            </a:r>
          </a:p>
          <a:p>
            <a:pPr algn="ctr" eaLnBrk="1" hangingPunct="1">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Përmbledhje e përkufizimeve kryesore </a:t>
            </a:r>
          </a:p>
        </p:txBody>
      </p:sp>
    </p:spTree>
    <p:extLst>
      <p:ext uri="{BB962C8B-B14F-4D97-AF65-F5344CB8AC3E}">
        <p14:creationId xmlns:p14="http://schemas.microsoft.com/office/powerpoint/2010/main" xmlns=""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Përmbledhje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11015" y="1193778"/>
            <a:ext cx="4360985" cy="4425827"/>
          </a:xfrm>
          <a:prstGeom prst="rect">
            <a:avLst/>
          </a:prstGeom>
        </p:spPr>
        <p:txBody>
          <a:bodyPr wrap="square">
            <a:spAutoFit/>
          </a:bodyPr>
          <a:lstStyle/>
          <a:p>
            <a:pPr marL="342900" indent="-342900" algn="just">
              <a:lnSpc>
                <a:spcPct val="80000"/>
              </a:lnSpc>
              <a:buFont typeface="Wingdings" pitchFamily="2" charset="2"/>
              <a:buChar char="ü"/>
            </a:pPr>
            <a:r>
              <a:rPr lang="sq-AL" sz="2200" i="1"/>
              <a:t>Rishikimi i klasifikimeve kryesore të të dhënave dhe informacioneve që mbahen nga sektori privat</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Kuptimi i çështjeve kryesore kur bashkëpunohet me ofruesit e shërbimeve vendore</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Diskutimi i mekanizmave për bashkëpunim me ofruesit e shërbimeve të huaja për marrjen e të dhënave duke përfshirë TNJN-të, kërkesat emergjente, urdhrat e paraqitjes së të dhënave dhe bashkëpunimin vullnetar </a:t>
            </a:r>
          </a:p>
        </p:txBody>
      </p:sp>
      <p:sp>
        <p:nvSpPr>
          <p:cNvPr id="6" name="Rectangle 5">
            <a:extLst>
              <a:ext uri="{FF2B5EF4-FFF2-40B4-BE49-F238E27FC236}">
                <a16:creationId xmlns:a16="http://schemas.microsoft.com/office/drawing/2014/main" xmlns="" id="{3B867BBA-A7A7-F84C-B403-7348B8834D1F}"/>
              </a:ext>
            </a:extLst>
          </p:cNvPr>
          <p:cNvSpPr/>
          <p:nvPr/>
        </p:nvSpPr>
        <p:spPr>
          <a:xfrm>
            <a:off x="4732127" y="1193778"/>
            <a:ext cx="4290329" cy="2259080"/>
          </a:xfrm>
          <a:prstGeom prst="rect">
            <a:avLst/>
          </a:prstGeom>
        </p:spPr>
        <p:txBody>
          <a:bodyPr wrap="square">
            <a:spAutoFit/>
          </a:bodyPr>
          <a:lstStyle/>
          <a:p>
            <a:pPr marL="342900" indent="-342900" algn="just">
              <a:lnSpc>
                <a:spcPct val="80000"/>
              </a:lnSpc>
              <a:buFont typeface="Wingdings" pitchFamily="2" charset="2"/>
              <a:buChar char="ü"/>
            </a:pPr>
            <a:r>
              <a:rPr lang="sq-AL" sz="2200" i="1"/>
              <a:t>Diskutimi i mekanizmave për bashkëpunim me ofruesit e shërbimeve të huaja për heqjen e përmbajtjes së jashtëligjshme</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Kuptimi i praktikave më të mira për bashkëpunim me ofruesit e huaj të shërbimeve </a:t>
            </a:r>
          </a:p>
        </p:txBody>
      </p:sp>
    </p:spTree>
    <p:extLst>
      <p:ext uri="{BB962C8B-B14F-4D97-AF65-F5344CB8AC3E}">
        <p14:creationId xmlns:p14="http://schemas.microsoft.com/office/powerpoint/2010/main" xmlns="" val="37327828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2539882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Ofruesi i shërbimeve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4C52B17A-14C8-4A54-A0DE-FFB2521D3FE2}"/>
              </a:ext>
            </a:extLst>
          </p:cNvPr>
          <p:cNvSpPr/>
          <p:nvPr/>
        </p:nvSpPr>
        <p:spPr>
          <a:xfrm>
            <a:off x="4412201" y="1720146"/>
            <a:ext cx="4518735" cy="4154984"/>
          </a:xfrm>
          <a:prstGeom prst="rect">
            <a:avLst/>
          </a:prstGeom>
        </p:spPr>
        <p:txBody>
          <a:bodyPr wrap="square">
            <a:spAutoFit/>
          </a:bodyPr>
          <a:lstStyle/>
          <a:p>
            <a:pPr marL="342900" indent="-342900">
              <a:buFont typeface="Wingdings" pitchFamily="2" charset="2"/>
              <a:buChar char="Ø"/>
            </a:pPr>
            <a:r>
              <a:rPr lang="sq-AL" sz="2200"/>
              <a:t>Po:</a:t>
            </a:r>
          </a:p>
          <a:p>
            <a:pPr marL="800100" lvl="1" indent="-342900" algn="just">
              <a:buFont typeface="Wingdings" pitchFamily="2" charset="2"/>
              <a:buChar char="Ø"/>
            </a:pPr>
            <a:r>
              <a:rPr lang="sq-AL" sz="2200"/>
              <a:t>komunikim ose shërbime të ngjashme të përpunimit të të dhënave (p.sh. ofruesit për host dhe caching)</a:t>
            </a:r>
          </a:p>
          <a:p>
            <a:pPr marL="800100" lvl="1" indent="-342900">
              <a:buFont typeface="Wingdings" pitchFamily="2" charset="2"/>
              <a:buChar char="Ø"/>
            </a:pPr>
            <a:r>
              <a:rPr lang="sq-AL" sz="2200"/>
              <a:t>subjekte private dhe publike</a:t>
            </a:r>
          </a:p>
          <a:p>
            <a:pPr marL="800100" lvl="1" indent="-342900">
              <a:buFont typeface="Wingdings" pitchFamily="2" charset="2"/>
              <a:buChar char="Ø"/>
            </a:pPr>
            <a:r>
              <a:rPr lang="sq-AL" sz="2200"/>
              <a:t>shërbime falas ose me pagesë</a:t>
            </a:r>
          </a:p>
          <a:p>
            <a:pPr marL="800100" lvl="1" indent="-342900">
              <a:buFont typeface="Wingdings" pitchFamily="2" charset="2"/>
              <a:buChar char="Ø"/>
            </a:pPr>
            <a:r>
              <a:rPr lang="sq-AL" sz="2200"/>
              <a:t>ofrimi për grup të mbyllur ose për publik</a:t>
            </a:r>
          </a:p>
          <a:p>
            <a:pPr marL="342900" indent="-342900">
              <a:buFont typeface="Wingdings" pitchFamily="2" charset="2"/>
              <a:buChar char="Ø"/>
            </a:pPr>
            <a:endParaRPr lang="en-US" sz="2200" dirty="0"/>
          </a:p>
          <a:p>
            <a:pPr marL="342900" indent="-342900">
              <a:buFont typeface="Wingdings" pitchFamily="2" charset="2"/>
              <a:buChar char="Ø"/>
            </a:pPr>
            <a:r>
              <a:rPr lang="sq-AL" sz="2200"/>
              <a:t>Jo:</a:t>
            </a:r>
          </a:p>
          <a:p>
            <a:pPr marL="800100" lvl="1" indent="-342900">
              <a:buFont typeface="Wingdings" pitchFamily="2" charset="2"/>
              <a:buChar char="Ø"/>
            </a:pPr>
            <a:r>
              <a:rPr lang="sq-AL" sz="2200"/>
              <a:t>ofruesit e përmbajtjes</a:t>
            </a:r>
          </a:p>
        </p:txBody>
      </p:sp>
      <p:sp>
        <p:nvSpPr>
          <p:cNvPr id="8" name="Rectangle 7">
            <a:extLst>
              <a:ext uri="{FF2B5EF4-FFF2-40B4-BE49-F238E27FC236}">
                <a16:creationId xmlns:a16="http://schemas.microsoft.com/office/drawing/2014/main" xmlns="" id="{687B7C23-9E4D-47A3-872A-857DE10440B9}"/>
              </a:ext>
            </a:extLst>
          </p:cNvPr>
          <p:cNvSpPr/>
          <p:nvPr/>
        </p:nvSpPr>
        <p:spPr>
          <a:xfrm>
            <a:off x="213064" y="1780284"/>
            <a:ext cx="3986074" cy="3816429"/>
          </a:xfrm>
          <a:prstGeom prst="rect">
            <a:avLst/>
          </a:prstGeom>
        </p:spPr>
        <p:txBody>
          <a:bodyPr wrap="square">
            <a:spAutoFit/>
          </a:bodyPr>
          <a:lstStyle/>
          <a:p>
            <a:pPr marL="342900" indent="-342900" algn="just">
              <a:buFont typeface="Wingdings" pitchFamily="2" charset="2"/>
              <a:buChar char="Ø"/>
            </a:pPr>
            <a:r>
              <a:rPr lang="sq-AL" sz="2200"/>
              <a:t>“</a:t>
            </a:r>
            <a:r>
              <a:rPr lang="sq-AL" sz="2200" b="1"/>
              <a:t>Ofrues shërbimesh</a:t>
            </a:r>
            <a:r>
              <a:rPr lang="sq-AL" sz="2200"/>
              <a:t>” do të thotë: </a:t>
            </a:r>
          </a:p>
          <a:p>
            <a:pPr algn="just"/>
            <a:r>
              <a:rPr lang="sq-AL" sz="2200"/>
              <a:t>i çdo entitet publik ose privat që u ofron përdoruesve të shërbimit të tij mundësinë për të komunikuar me anë të një sistemi kompjuterik, dhe </a:t>
            </a:r>
          </a:p>
          <a:p>
            <a:pPr algn="just"/>
            <a:r>
              <a:rPr lang="sq-AL" sz="2200"/>
              <a:t>ii çdo entitet tjetër që përpunon ose ruan të dhëna kompjuterike në emër të një shërbimi të tillë komunikimi ose përdoruesve të këtij shërbimi.</a:t>
            </a:r>
          </a:p>
        </p:txBody>
      </p:sp>
    </p:spTree>
    <p:extLst>
      <p:ext uri="{BB962C8B-B14F-4D97-AF65-F5344CB8AC3E}">
        <p14:creationId xmlns:p14="http://schemas.microsoft.com/office/powerpoint/2010/main" xmlns=""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Të dhënat e trafikut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4C52B17A-14C8-4A54-A0DE-FFB2521D3FE2}"/>
              </a:ext>
            </a:extLst>
          </p:cNvPr>
          <p:cNvSpPr/>
          <p:nvPr/>
        </p:nvSpPr>
        <p:spPr>
          <a:xfrm>
            <a:off x="4305670" y="952123"/>
            <a:ext cx="4625266" cy="5586145"/>
          </a:xfrm>
          <a:prstGeom prst="rect">
            <a:avLst/>
          </a:prstGeom>
        </p:spPr>
        <p:txBody>
          <a:bodyPr wrap="square">
            <a:spAutoFit/>
          </a:bodyPr>
          <a:lstStyle/>
          <a:p>
            <a:pPr marL="342900" indent="-342900">
              <a:buFont typeface="Wingdings" pitchFamily="2" charset="2"/>
              <a:buChar char="Ø"/>
            </a:pPr>
            <a:r>
              <a:rPr lang="sq-AL" sz="2100" dirty="0"/>
              <a:t>Po:</a:t>
            </a:r>
          </a:p>
          <a:p>
            <a:pPr marL="800100" lvl="1" indent="-342900" algn="just">
              <a:buFont typeface="Wingdings" pitchFamily="2" charset="2"/>
              <a:buChar char="Ø"/>
            </a:pPr>
            <a:r>
              <a:rPr lang="sq-AL" sz="2100" dirty="0"/>
              <a:t>kategoria e të dhënave kompjuterike</a:t>
            </a:r>
          </a:p>
          <a:p>
            <a:pPr marL="800100" lvl="1" indent="-342900" algn="just">
              <a:buFont typeface="Wingdings" pitchFamily="2" charset="2"/>
              <a:buChar char="Ø"/>
            </a:pPr>
            <a:r>
              <a:rPr lang="sq-AL" sz="2100" dirty="0"/>
              <a:t>gjeneruar nga kompjuteri që ka formuar pjesë në zinxhirin e komunikimit</a:t>
            </a:r>
          </a:p>
          <a:p>
            <a:pPr marL="800100" lvl="1" indent="-342900" algn="just">
              <a:buFont typeface="Wingdings" pitchFamily="2" charset="2"/>
              <a:buChar char="Ø"/>
            </a:pPr>
            <a:r>
              <a:rPr lang="sq-AL" sz="2100" dirty="0"/>
              <a:t>Tregon për komunikimin:</a:t>
            </a:r>
          </a:p>
          <a:p>
            <a:pPr marL="1257300" lvl="2" indent="-342900" algn="just">
              <a:buFont typeface="Wingdings" pitchFamily="2" charset="2"/>
              <a:buChar char="Ø"/>
            </a:pPr>
            <a:r>
              <a:rPr lang="sq-AL" sz="2100" dirty="0"/>
              <a:t>origjinën </a:t>
            </a:r>
          </a:p>
          <a:p>
            <a:pPr marL="1257300" lvl="2" indent="-342900" algn="just">
              <a:buFont typeface="Wingdings" pitchFamily="2" charset="2"/>
              <a:buChar char="Ø"/>
            </a:pPr>
            <a:r>
              <a:rPr lang="sq-AL" sz="2100" dirty="0" err="1"/>
              <a:t>destinacionin</a:t>
            </a:r>
            <a:endParaRPr lang="sq-AL" sz="2100" dirty="0"/>
          </a:p>
          <a:p>
            <a:pPr marL="1257300" lvl="2" indent="-342900" algn="just">
              <a:buFont typeface="Wingdings" pitchFamily="2" charset="2"/>
              <a:buChar char="Ø"/>
            </a:pPr>
            <a:r>
              <a:rPr lang="sq-AL" sz="2100" dirty="0"/>
              <a:t>rrugën</a:t>
            </a:r>
          </a:p>
          <a:p>
            <a:pPr marL="1257300" lvl="2" indent="-342900" algn="just">
              <a:buFont typeface="Wingdings" pitchFamily="2" charset="2"/>
              <a:buChar char="Ø"/>
            </a:pPr>
            <a:r>
              <a:rPr lang="sq-AL" sz="2100" dirty="0"/>
              <a:t>kohën</a:t>
            </a:r>
          </a:p>
          <a:p>
            <a:pPr marL="1257300" lvl="2" indent="-342900" algn="just">
              <a:buFont typeface="Wingdings" pitchFamily="2" charset="2"/>
              <a:buChar char="Ø"/>
            </a:pPr>
            <a:r>
              <a:rPr lang="sq-AL" sz="2100" dirty="0"/>
              <a:t>datën</a:t>
            </a:r>
          </a:p>
          <a:p>
            <a:pPr marL="1257300" lvl="2" indent="-342900" algn="just">
              <a:buFont typeface="Wingdings" pitchFamily="2" charset="2"/>
              <a:buChar char="Ø"/>
            </a:pPr>
            <a:r>
              <a:rPr lang="sq-AL" sz="2100" dirty="0"/>
              <a:t>madhësinë</a:t>
            </a:r>
          </a:p>
          <a:p>
            <a:pPr marL="1257300" lvl="2" indent="-342900" algn="just">
              <a:buFont typeface="Wingdings" pitchFamily="2" charset="2"/>
              <a:buChar char="Ø"/>
            </a:pPr>
            <a:r>
              <a:rPr lang="sq-AL" sz="2100" dirty="0"/>
              <a:t>kohëzgjatjen</a:t>
            </a:r>
          </a:p>
          <a:p>
            <a:pPr marL="1257300" lvl="2" indent="-342900" algn="just">
              <a:buFont typeface="Wingdings" pitchFamily="2" charset="2"/>
              <a:buChar char="Ø"/>
            </a:pPr>
            <a:r>
              <a:rPr lang="sq-AL" sz="2100" dirty="0"/>
              <a:t>llojin e shërbimit themelor</a:t>
            </a:r>
          </a:p>
          <a:p>
            <a:pPr marL="342900" indent="-342900">
              <a:buFont typeface="Wingdings" pitchFamily="2" charset="2"/>
              <a:buChar char="Ø"/>
            </a:pPr>
            <a:r>
              <a:rPr lang="sq-AL" sz="2100" dirty="0"/>
              <a:t>Jo:</a:t>
            </a:r>
          </a:p>
          <a:p>
            <a:pPr marL="800100" lvl="1" indent="-342900">
              <a:buFont typeface="Wingdings" pitchFamily="2" charset="2"/>
              <a:buChar char="Ø"/>
            </a:pPr>
            <a:r>
              <a:rPr lang="sq-AL" sz="2100" dirty="0"/>
              <a:t>përmbajtjen e komunikimit</a:t>
            </a:r>
          </a:p>
        </p:txBody>
      </p:sp>
      <p:sp>
        <p:nvSpPr>
          <p:cNvPr id="8" name="Rectangle 7">
            <a:extLst>
              <a:ext uri="{FF2B5EF4-FFF2-40B4-BE49-F238E27FC236}">
                <a16:creationId xmlns:a16="http://schemas.microsoft.com/office/drawing/2014/main" xmlns="" id="{687B7C23-9E4D-47A3-872A-857DE10440B9}"/>
              </a:ext>
            </a:extLst>
          </p:cNvPr>
          <p:cNvSpPr/>
          <p:nvPr/>
        </p:nvSpPr>
        <p:spPr>
          <a:xfrm>
            <a:off x="213064" y="1335505"/>
            <a:ext cx="3986074" cy="5339088"/>
          </a:xfrm>
          <a:prstGeom prst="rect">
            <a:avLst/>
          </a:prstGeom>
        </p:spPr>
        <p:txBody>
          <a:bodyPr wrap="square">
            <a:spAutoFit/>
          </a:bodyPr>
          <a:lstStyle/>
          <a:p>
            <a:pPr marL="342900" indent="-342900" algn="just">
              <a:buFont typeface="Wingdings" pitchFamily="2" charset="2"/>
              <a:buChar char="Ø"/>
            </a:pPr>
            <a:r>
              <a:rPr lang="sq-AL" sz="2200" dirty="0"/>
              <a:t>“</a:t>
            </a:r>
            <a:r>
              <a:rPr lang="sq-AL" sz="2200" b="1" dirty="0"/>
              <a:t>të dhënat e trafikut</a:t>
            </a:r>
            <a:r>
              <a:rPr lang="sq-AL" sz="2200" dirty="0"/>
              <a:t>” nënkuptojnë të dhënat kompjuterike të një komunikimi përmes një sistemi kompjuterik, të gjeneruar nga një sistem kompjuterik që ka formuar një pjesë të zinxhirit të komunikimit, që tregon origjinën e komunikimit, </a:t>
            </a:r>
            <a:r>
              <a:rPr lang="sq-AL" sz="2200" dirty="0" err="1"/>
              <a:t>destinacionin</a:t>
            </a:r>
            <a:r>
              <a:rPr lang="sq-AL" sz="2200" dirty="0"/>
              <a:t>, rrugën, kohën, datën, madhësinë, kohëzgjatjen, ose lloje të shërbimeve të tjera themelore.</a:t>
            </a:r>
          </a:p>
        </p:txBody>
      </p:sp>
    </p:spTree>
    <p:extLst>
      <p:ext uri="{BB962C8B-B14F-4D97-AF65-F5344CB8AC3E}">
        <p14:creationId xmlns:p14="http://schemas.microsoft.com/office/powerpoint/2010/main" xmlns="" val="777965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Informata për abonuesin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4C52B17A-14C8-4A54-A0DE-FFB2521D3FE2}"/>
              </a:ext>
            </a:extLst>
          </p:cNvPr>
          <p:cNvSpPr/>
          <p:nvPr/>
        </p:nvSpPr>
        <p:spPr>
          <a:xfrm>
            <a:off x="4305670" y="952123"/>
            <a:ext cx="4625266" cy="5355312"/>
          </a:xfrm>
          <a:prstGeom prst="rect">
            <a:avLst/>
          </a:prstGeom>
        </p:spPr>
        <p:txBody>
          <a:bodyPr wrap="square">
            <a:spAutoFit/>
          </a:bodyPr>
          <a:lstStyle/>
          <a:p>
            <a:pPr marL="342900" indent="-342900">
              <a:buFont typeface="Wingdings" pitchFamily="2" charset="2"/>
              <a:buChar char="Ø"/>
            </a:pPr>
            <a:r>
              <a:rPr lang="sq-AL" sz="1900" dirty="0"/>
              <a:t>Po:</a:t>
            </a:r>
          </a:p>
          <a:p>
            <a:pPr marL="800100" lvl="1" indent="-342900" algn="just">
              <a:buFont typeface="Wingdings" pitchFamily="2" charset="2"/>
              <a:buChar char="Ø"/>
            </a:pPr>
            <a:r>
              <a:rPr lang="sq-AL" sz="1900" dirty="0"/>
              <a:t>Forma e të dhënave kompjuterike ose formë tjetër</a:t>
            </a:r>
          </a:p>
          <a:p>
            <a:pPr marL="800100" lvl="1" indent="-342900" algn="just">
              <a:buFont typeface="Wingdings" pitchFamily="2" charset="2"/>
              <a:buChar char="Ø"/>
            </a:pPr>
            <a:r>
              <a:rPr lang="sq-AL" sz="1900" dirty="0"/>
              <a:t>Mbajtur nga ofruesi i shërbimeve</a:t>
            </a:r>
          </a:p>
          <a:p>
            <a:pPr marL="800100" lvl="1" indent="-342900" algn="just">
              <a:buFont typeface="Wingdings" pitchFamily="2" charset="2"/>
              <a:buChar char="Ø"/>
            </a:pPr>
            <a:r>
              <a:rPr lang="sq-AL" sz="1900" dirty="0"/>
              <a:t>Ndërlidhet me </a:t>
            </a:r>
            <a:r>
              <a:rPr lang="sq-AL" sz="1900" dirty="0" err="1"/>
              <a:t>abonuesin</a:t>
            </a:r>
            <a:r>
              <a:rPr lang="sq-AL" sz="1900" dirty="0"/>
              <a:t> e shërbimeve, duke përfshirë:</a:t>
            </a:r>
          </a:p>
          <a:p>
            <a:pPr marL="1257300" lvl="2" indent="-342900" algn="just">
              <a:buFont typeface="Wingdings" pitchFamily="2" charset="2"/>
              <a:buChar char="Ø"/>
            </a:pPr>
            <a:r>
              <a:rPr lang="sq-AL" sz="1900" dirty="0"/>
              <a:t>Klientët pa pagesë</a:t>
            </a:r>
          </a:p>
          <a:p>
            <a:pPr marL="1257300" lvl="2" indent="-342900" algn="just">
              <a:buFont typeface="Wingdings" pitchFamily="2" charset="2"/>
              <a:buChar char="Ø"/>
            </a:pPr>
            <a:r>
              <a:rPr lang="sq-AL" sz="1900" dirty="0"/>
              <a:t>Klientët që paguajnë sipas përdorimit</a:t>
            </a:r>
          </a:p>
          <a:p>
            <a:pPr marL="1257300" lvl="2" indent="-342900" algn="just">
              <a:buFont typeface="Wingdings" pitchFamily="2" charset="2"/>
              <a:buChar char="Ø"/>
            </a:pPr>
            <a:r>
              <a:rPr lang="sq-AL" sz="1900" dirty="0"/>
              <a:t>Klientët me abonim të paguar</a:t>
            </a:r>
          </a:p>
          <a:p>
            <a:pPr marL="1257300" lvl="2" indent="-342900" algn="just">
              <a:buFont typeface="Wingdings" pitchFamily="2" charset="2"/>
              <a:buChar char="Ø"/>
            </a:pPr>
            <a:r>
              <a:rPr lang="sq-AL" sz="1900" dirty="0"/>
              <a:t>Individët që kanë të drejtë të përdorin llogarinë e </a:t>
            </a:r>
            <a:r>
              <a:rPr lang="sq-AL" sz="1900" dirty="0" err="1"/>
              <a:t>abonuesit</a:t>
            </a:r>
            <a:endParaRPr lang="sq-AL" sz="1900" dirty="0"/>
          </a:p>
          <a:p>
            <a:pPr marL="342900" indent="-342900">
              <a:buFont typeface="Wingdings" pitchFamily="2" charset="2"/>
              <a:buChar char="Ø"/>
            </a:pPr>
            <a:r>
              <a:rPr lang="sq-AL" sz="1900" dirty="0"/>
              <a:t>Jo:</a:t>
            </a:r>
          </a:p>
          <a:p>
            <a:pPr marL="800100" lvl="1" indent="-342900">
              <a:buFont typeface="Wingdings" pitchFamily="2" charset="2"/>
              <a:buChar char="Ø"/>
            </a:pPr>
            <a:r>
              <a:rPr lang="sq-AL" sz="1900" dirty="0"/>
              <a:t>përmbajtja e komunikimit të </a:t>
            </a:r>
            <a:r>
              <a:rPr lang="sq-AL" sz="1900" dirty="0" err="1"/>
              <a:t>abonuesit</a:t>
            </a:r>
            <a:endParaRPr lang="sq-AL" sz="1900" dirty="0"/>
          </a:p>
          <a:p>
            <a:pPr marL="800100" lvl="1" indent="-342900">
              <a:buFont typeface="Wingdings" pitchFamily="2" charset="2"/>
              <a:buChar char="Ø"/>
            </a:pPr>
            <a:r>
              <a:rPr lang="sq-AL" sz="1900" dirty="0"/>
              <a:t>të dhënat e trafikut që lidhen me llogarinë e </a:t>
            </a:r>
            <a:r>
              <a:rPr lang="sq-AL" sz="1900" dirty="0" err="1"/>
              <a:t>abonuesit</a:t>
            </a:r>
            <a:r>
              <a:rPr lang="sq-AL" sz="1900" dirty="0"/>
              <a:t> </a:t>
            </a:r>
          </a:p>
        </p:txBody>
      </p:sp>
      <p:sp>
        <p:nvSpPr>
          <p:cNvPr id="8" name="Rectangle 7">
            <a:extLst>
              <a:ext uri="{FF2B5EF4-FFF2-40B4-BE49-F238E27FC236}">
                <a16:creationId xmlns:a16="http://schemas.microsoft.com/office/drawing/2014/main" xmlns="" id="{687B7C23-9E4D-47A3-872A-857DE10440B9}"/>
              </a:ext>
            </a:extLst>
          </p:cNvPr>
          <p:cNvSpPr/>
          <p:nvPr/>
        </p:nvSpPr>
        <p:spPr>
          <a:xfrm>
            <a:off x="138512" y="974628"/>
            <a:ext cx="4167158" cy="5170646"/>
          </a:xfrm>
          <a:prstGeom prst="rect">
            <a:avLst/>
          </a:prstGeom>
        </p:spPr>
        <p:txBody>
          <a:bodyPr wrap="square">
            <a:spAutoFit/>
          </a:bodyPr>
          <a:lstStyle/>
          <a:p>
            <a:pPr marL="342900" indent="-342900" algn="just">
              <a:buFont typeface="Wingdings" pitchFamily="2" charset="2"/>
              <a:buChar char="Ø"/>
            </a:pPr>
            <a:r>
              <a:rPr lang="sq-AL" sz="1650" dirty="0"/>
              <a:t>“</a:t>
            </a:r>
            <a:r>
              <a:rPr lang="sq-AL" sz="1650" b="1" dirty="0"/>
              <a:t>informata për </a:t>
            </a:r>
            <a:r>
              <a:rPr lang="sq-AL" sz="1650" b="1" dirty="0" err="1"/>
              <a:t>abonuesin</a:t>
            </a:r>
            <a:r>
              <a:rPr lang="sq-AL" sz="1650" dirty="0"/>
              <a:t>” nënkupton çdo informatë që mbahet në formë të të dhënave kompjuterike ose çfarëdo forme tjetër nga një ofrues i shërbimit, që lidhet me abonentin e shërbimeve të tyre, me përjashtim të të dhënave për trafikun dhe përmbajtjen dhe përmes të cilave mund të vërtetohet:</a:t>
            </a:r>
          </a:p>
          <a:p>
            <a:pPr algn="just"/>
            <a:r>
              <a:rPr lang="sq-AL" sz="1650" dirty="0"/>
              <a:t>a lloji i shërbimit të komunikimit të përdorur, dispozitat teknike të marra atje dhe periudha e shërbimit; </a:t>
            </a:r>
          </a:p>
          <a:p>
            <a:pPr algn="just"/>
            <a:r>
              <a:rPr lang="sq-AL" sz="1650" dirty="0"/>
              <a:t>b identiteti i abonentit, adresa postare ose gjeografike, numri i telefonit dhe qasja tjetër, informata rreth faturimit dhe pagesës, që sigurohen në bazë të marrëveshjes ose aranzhimit për shërbim; </a:t>
            </a:r>
          </a:p>
          <a:p>
            <a:pPr algn="just"/>
            <a:r>
              <a:rPr lang="sq-AL" sz="1650" dirty="0"/>
              <a:t>c çdo informatë tjetër rreth vendit të instalimit të pajisjeve të komunikimit, që sigurohen në bazë të marrëveshjes ose aranzhimit të shërbimit.</a:t>
            </a:r>
          </a:p>
        </p:txBody>
      </p:sp>
    </p:spTree>
    <p:extLst>
      <p:ext uri="{BB962C8B-B14F-4D97-AF65-F5344CB8AC3E}">
        <p14:creationId xmlns:p14="http://schemas.microsoft.com/office/powerpoint/2010/main" xmlns="" val="1419584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q-AL" sz="3200" b="1"/>
              <a:t>Pyetje anketimi</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3718909264"/>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4269096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q-AL" sz="3200" b="1"/>
              <a:t>Pyetje anketimi</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448368467"/>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22942927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12918</TotalTime>
  <Words>4845</Words>
  <Application>Microsoft Office PowerPoint</Application>
  <PresentationFormat>On-screen Show (4:3)</PresentationFormat>
  <Paragraphs>572</Paragraphs>
  <Slides>41</Slides>
  <Notes>36</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Windows User</cp:lastModifiedBy>
  <cp:revision>310</cp:revision>
  <dcterms:created xsi:type="dcterms:W3CDTF">2012-01-25T15:22:10Z</dcterms:created>
  <dcterms:modified xsi:type="dcterms:W3CDTF">2021-04-27T21:27:36Z</dcterms:modified>
</cp:coreProperties>
</file>